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1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</p:sldIdLst>
  <p:sldSz cx="12193588" cy="6858000"/>
  <p:notesSz cx="7559675" cy="10691813"/>
  <p:defaultTextStyle>
    <a:defPPr>
      <a:defRPr lang="es-A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954" y="2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s-AR" sz="4400" b="0" strike="noStrike" spc="-1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352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3200" b="0" strike="noStrike" spc="-1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352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s-AR" sz="4400" b="0" strike="noStrike" spc="-1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50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3200" b="0" strike="noStrike" spc="-1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6232680" y="1604520"/>
            <a:ext cx="53550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3200" b="0" strike="noStrike" spc="-1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50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3200" b="0" strike="noStrike" spc="-1"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6232680" y="3682080"/>
            <a:ext cx="53550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s-AR" sz="4400" b="0" strike="noStrike" spc="-1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4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3200" b="0" strike="noStrike" spc="-1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320000" y="1604520"/>
            <a:ext cx="35334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3200" b="0" strike="noStrike" spc="-1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8030520" y="1604520"/>
            <a:ext cx="35334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3200" b="0" strike="noStrike" spc="-1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4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3200" b="0" strike="noStrike" spc="-1"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4320000" y="3682080"/>
            <a:ext cx="35334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3200" b="0" strike="noStrike" spc="-1"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8030520" y="3682080"/>
            <a:ext cx="35334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s-AR" sz="4400" b="0" strike="noStrike" spc="-1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352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s-A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s-AR" sz="4400" b="0" strike="noStrike" spc="-1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352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s-AR" sz="4400" b="0" strike="noStrike" spc="-1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50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3200" b="0" strike="noStrike" spc="-1"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6232680" y="1604520"/>
            <a:ext cx="53550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s-AR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3520" cy="5307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s-A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s-AR" sz="4400" b="0" strike="noStrike" spc="-1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50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3200" b="0" strike="noStrike" spc="-1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6232680" y="1604520"/>
            <a:ext cx="53550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3200" b="0" strike="noStrike" spc="-1"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50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s-AR" sz="4400" b="0" strike="noStrike" spc="-1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50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3200" b="0" strike="noStrike" spc="-1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6232680" y="1604520"/>
            <a:ext cx="53550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3200" b="0" strike="noStrike" spc="-1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6232680" y="3682080"/>
            <a:ext cx="53550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s-AR" sz="4400" b="0" strike="noStrike" spc="-1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50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3200" b="0" strike="noStrike" spc="-1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232680" y="1604520"/>
            <a:ext cx="53550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3200" b="0" strike="noStrike" spc="-1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352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es-AR" sz="4400" b="0" strike="noStrike" spc="-1">
                <a:latin typeface="Arial"/>
              </a:rPr>
              <a:t>Pulse para editar el formato del texto de título</a:t>
            </a: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352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s-AR" sz="3200" b="0" strike="noStrike" spc="-1">
                <a:latin typeface="Arial"/>
              </a:rPr>
              <a:t>Pulse para editar el formato de texto del esquema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s-AR" sz="2800" b="0" strike="noStrike" spc="-1">
                <a:latin typeface="Arial"/>
              </a:rPr>
              <a:t>Segundo nivel del esquema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s-AR" sz="2400" b="0" strike="noStrike" spc="-1">
                <a:latin typeface="Arial"/>
              </a:rPr>
              <a:t>Tercer nivel del esquema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s-AR" sz="2000" b="0" strike="noStrike" spc="-1">
                <a:latin typeface="Arial"/>
              </a:rPr>
              <a:t>Cuarto nivel del esquema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s-AR" sz="2000" b="0" strike="noStrike" spc="-1">
                <a:latin typeface="Arial"/>
              </a:rPr>
              <a:t>Quinto nivel del esquema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s-AR" sz="2000" b="0" strike="noStrike" spc="-1">
                <a:latin typeface="Arial"/>
              </a:rPr>
              <a:t>Sexto nivel del esquema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s-AR" sz="2000" b="0" strike="noStrike" spc="-1">
                <a:latin typeface="Arial"/>
              </a:rPr>
              <a:t>Séptimo nivel del esquema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593D8F9-CDBC-42A4-8DB5-5B62630AF62D}"/>
              </a:ext>
            </a:extLst>
          </p:cNvPr>
          <p:cNvSpPr/>
          <p:nvPr/>
        </p:nvSpPr>
        <p:spPr>
          <a:xfrm>
            <a:off x="5791200" y="0"/>
            <a:ext cx="6402388" cy="6858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77" name="CustomShape 2"/>
          <p:cNvSpPr/>
          <p:nvPr/>
        </p:nvSpPr>
        <p:spPr>
          <a:xfrm>
            <a:off x="4968000" y="-72000"/>
            <a:ext cx="7861320" cy="685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8" name="CustomShape 3"/>
          <p:cNvSpPr/>
          <p:nvPr/>
        </p:nvSpPr>
        <p:spPr>
          <a:xfrm>
            <a:off x="305112" y="2944412"/>
            <a:ext cx="5389920" cy="246075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r">
              <a:lnSpc>
                <a:spcPct val="100000"/>
              </a:lnSpc>
            </a:pPr>
            <a:r>
              <a:rPr lang="es-AR" sz="2200" b="0" strike="noStrike" spc="585" dirty="0">
                <a:latin typeface="Avenir Next LT Pro Light"/>
                <a:ea typeface="DejaVu Sans"/>
              </a:rPr>
              <a:t>María L. PÉREZ SAURA</a:t>
            </a:r>
            <a:endParaRPr lang="es-AR" sz="2200" b="0" strike="noStrike" spc="-1" dirty="0">
              <a:latin typeface="Arial"/>
            </a:endParaRPr>
          </a:p>
          <a:p>
            <a:pPr algn="r">
              <a:lnSpc>
                <a:spcPct val="100000"/>
              </a:lnSpc>
            </a:pPr>
            <a:endParaRPr lang="es-AR" sz="2200" b="0" strike="noStrike" spc="-1" dirty="0"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lang="es-AR" sz="2200" b="0" strike="noStrike" spc="585" dirty="0">
                <a:latin typeface="Avenir Next LT Pro Light"/>
                <a:ea typeface="DejaVu Sans"/>
              </a:rPr>
              <a:t>Martín PIERANGELI</a:t>
            </a:r>
            <a:endParaRPr lang="es-AR" sz="2200" b="0" strike="noStrike" spc="-1" dirty="0">
              <a:latin typeface="Arial"/>
            </a:endParaRPr>
          </a:p>
          <a:p>
            <a:pPr algn="r">
              <a:lnSpc>
                <a:spcPct val="100000"/>
              </a:lnSpc>
            </a:pPr>
            <a:endParaRPr lang="es-AR" sz="2200" b="0" strike="noStrike" spc="-1" dirty="0"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lang="es-AR" sz="2200" b="0" strike="noStrike" spc="585" dirty="0">
                <a:latin typeface="Avenir Next LT Pro Light"/>
                <a:ea typeface="DejaVu Sans"/>
              </a:rPr>
              <a:t>Marcelo M. RAPONI</a:t>
            </a:r>
            <a:endParaRPr lang="es-AR" sz="2200" b="0" strike="noStrike" spc="-1" dirty="0">
              <a:latin typeface="Arial"/>
            </a:endParaRPr>
          </a:p>
          <a:p>
            <a:pPr algn="r">
              <a:lnSpc>
                <a:spcPct val="100000"/>
              </a:lnSpc>
            </a:pPr>
            <a:endParaRPr lang="es-AR" sz="2200" b="0" strike="noStrike" spc="-1" dirty="0"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lang="es-AR" sz="2200" b="0" strike="noStrike" spc="585" dirty="0">
                <a:latin typeface="Avenir Next LT Pro Light"/>
                <a:ea typeface="DejaVu Sans"/>
              </a:rPr>
              <a:t>Javier C. RODRÍGUEZ</a:t>
            </a:r>
            <a:endParaRPr lang="es-AR" sz="2200" b="0" strike="noStrike" spc="-1" dirty="0">
              <a:latin typeface="Arial"/>
            </a:endParaRPr>
          </a:p>
        </p:txBody>
      </p:sp>
      <p:sp>
        <p:nvSpPr>
          <p:cNvPr id="79" name="CustomShape 4"/>
          <p:cNvSpPr/>
          <p:nvPr/>
        </p:nvSpPr>
        <p:spPr>
          <a:xfrm>
            <a:off x="1995241" y="5924799"/>
            <a:ext cx="3649374" cy="64487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1800" b="0" strike="noStrike" spc="585">
                <a:latin typeface="Avenir Next LT Pro Light"/>
                <a:ea typeface="DejaVu Sans"/>
              </a:rPr>
              <a:t>MACHINE LEARNING</a:t>
            </a:r>
            <a:endParaRPr lang="es-AR" sz="1800" b="0" strike="noStrike" spc="-1"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lang="en-US" sz="1800" b="0" strike="noStrike" spc="585">
                <a:latin typeface="Avenir Next LT Pro Light"/>
                <a:ea typeface="DejaVu Sans"/>
              </a:rPr>
              <a:t>UNSAM 2021</a:t>
            </a:r>
            <a:endParaRPr lang="es-AR" sz="1800" b="0" strike="noStrike" spc="-1">
              <a:latin typeface="Arial"/>
            </a:endParaRPr>
          </a:p>
        </p:txBody>
      </p:sp>
      <p:sp>
        <p:nvSpPr>
          <p:cNvPr id="81" name="CustomShape 5"/>
          <p:cNvSpPr/>
          <p:nvPr/>
        </p:nvSpPr>
        <p:spPr>
          <a:xfrm>
            <a:off x="7118247" y="4468173"/>
            <a:ext cx="4004280" cy="11988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600" b="1" strike="noStrike" spc="284" dirty="0">
                <a:solidFill>
                  <a:schemeClr val="bg1"/>
                </a:solidFill>
                <a:latin typeface="Avenir Next LT Pro Light"/>
                <a:ea typeface="DejaVu Sans"/>
              </a:rPr>
              <a:t>HEART FAILURE PREDICTION</a:t>
            </a:r>
            <a:endParaRPr lang="es-AR" sz="3600" b="0" strike="noStrike" spc="-1" dirty="0">
              <a:solidFill>
                <a:schemeClr val="bg1"/>
              </a:solidFill>
              <a:latin typeface="Arial"/>
            </a:endParaRPr>
          </a:p>
        </p:txBody>
      </p:sp>
      <p:sp>
        <p:nvSpPr>
          <p:cNvPr id="82" name="CustomShape 6"/>
          <p:cNvSpPr/>
          <p:nvPr/>
        </p:nvSpPr>
        <p:spPr>
          <a:xfrm>
            <a:off x="621454" y="1080057"/>
            <a:ext cx="5283720" cy="976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r>
              <a:rPr lang="en-US" sz="5400" b="0" strike="noStrike" spc="1985" dirty="0">
                <a:latin typeface="DejaVu Serif"/>
                <a:ea typeface="DejaVu Sans"/>
              </a:rPr>
              <a:t>COGNITO</a:t>
            </a:r>
            <a:endParaRPr lang="es-AR" sz="5400" b="0" strike="noStrike" spc="-1" dirty="0">
              <a:latin typeface="Arial"/>
            </a:endParaRPr>
          </a:p>
        </p:txBody>
      </p:sp>
      <p:pic>
        <p:nvPicPr>
          <p:cNvPr id="1028" name="Picture 4" descr="Todo lo que necesitas saber sobre el amor, en un episodio de &amp;#39;Los Simpson&amp;#39;  - i-D">
            <a:extLst>
              <a:ext uri="{FF2B5EF4-FFF2-40B4-BE49-F238E27FC236}">
                <a16:creationId xmlns:a16="http://schemas.microsoft.com/office/drawing/2014/main" id="{8A80E31F-6791-49B7-AB42-B05EC00BA8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0"/>
            <a:ext cx="6402388" cy="3348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C653191-F7E2-4614-AA36-7819A74C6769}"/>
              </a:ext>
            </a:extLst>
          </p:cNvPr>
          <p:cNvSpPr/>
          <p:nvPr/>
        </p:nvSpPr>
        <p:spPr>
          <a:xfrm>
            <a:off x="1" y="1"/>
            <a:ext cx="12193587" cy="102981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30" name="CustomShape 1"/>
          <p:cNvSpPr/>
          <p:nvPr/>
        </p:nvSpPr>
        <p:spPr>
          <a:xfrm>
            <a:off x="130159" y="182247"/>
            <a:ext cx="2364466" cy="4747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s-AR" sz="2400" b="1" strike="noStrike" spc="-1" dirty="0" err="1">
                <a:latin typeface="Avenir Next LT Pro Light" panose="020B0304020202020204" pitchFamily="34" charset="0"/>
                <a:ea typeface="DejaVu Sans"/>
              </a:rPr>
              <a:t>Random</a:t>
            </a:r>
            <a:r>
              <a:rPr lang="es-AR" sz="2400" b="1" strike="noStrike" spc="-1" dirty="0">
                <a:latin typeface="Avenir Next LT Pro Light" panose="020B0304020202020204" pitchFamily="34" charset="0"/>
                <a:ea typeface="DejaVu Sans"/>
              </a:rPr>
              <a:t> Forest</a:t>
            </a:r>
            <a:endParaRPr lang="es-AR" sz="2400" b="0" strike="noStrike" spc="-1" dirty="0">
              <a:latin typeface="Avenir Next LT Pro Light" panose="020B0304020202020204" pitchFamily="34" charset="0"/>
            </a:endParaRPr>
          </a:p>
        </p:txBody>
      </p:sp>
      <p:pic>
        <p:nvPicPr>
          <p:cNvPr id="131" name="Picture 130"/>
          <p:cNvPicPr/>
          <p:nvPr/>
        </p:nvPicPr>
        <p:blipFill>
          <a:blip r:embed="rId2"/>
          <a:stretch/>
        </p:blipFill>
        <p:spPr>
          <a:xfrm>
            <a:off x="0" y="4066572"/>
            <a:ext cx="4608000" cy="2451240"/>
          </a:xfrm>
          <a:prstGeom prst="rect">
            <a:avLst/>
          </a:prstGeom>
          <a:ln>
            <a:noFill/>
          </a:ln>
        </p:spPr>
      </p:pic>
      <p:pic>
        <p:nvPicPr>
          <p:cNvPr id="132" name="Picture 131"/>
          <p:cNvPicPr/>
          <p:nvPr/>
        </p:nvPicPr>
        <p:blipFill>
          <a:blip r:embed="rId3"/>
          <a:stretch/>
        </p:blipFill>
        <p:spPr>
          <a:xfrm>
            <a:off x="0" y="1029519"/>
            <a:ext cx="4953740" cy="2219707"/>
          </a:xfrm>
          <a:prstGeom prst="rect">
            <a:avLst/>
          </a:prstGeom>
          <a:ln>
            <a:noFill/>
          </a:ln>
        </p:spPr>
      </p:pic>
      <p:pic>
        <p:nvPicPr>
          <p:cNvPr id="133" name="Picture 132"/>
          <p:cNvPicPr/>
          <p:nvPr/>
        </p:nvPicPr>
        <p:blipFill>
          <a:blip r:embed="rId4"/>
          <a:stretch/>
        </p:blipFill>
        <p:spPr>
          <a:xfrm>
            <a:off x="5244979" y="1271389"/>
            <a:ext cx="2545200" cy="2160000"/>
          </a:xfrm>
          <a:prstGeom prst="rect">
            <a:avLst/>
          </a:prstGeom>
          <a:ln>
            <a:noFill/>
          </a:ln>
        </p:spPr>
      </p:pic>
      <p:pic>
        <p:nvPicPr>
          <p:cNvPr id="135" name="Picture 134"/>
          <p:cNvPicPr/>
          <p:nvPr/>
        </p:nvPicPr>
        <p:blipFill>
          <a:blip r:embed="rId5"/>
          <a:stretch/>
        </p:blipFill>
        <p:spPr>
          <a:xfrm>
            <a:off x="4862908" y="3847722"/>
            <a:ext cx="6843223" cy="2925053"/>
          </a:xfrm>
          <a:prstGeom prst="rect">
            <a:avLst/>
          </a:prstGeom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496B208-BB7D-491C-9836-8D6164FFEC56}"/>
              </a:ext>
            </a:extLst>
          </p:cNvPr>
          <p:cNvSpPr txBox="1"/>
          <p:nvPr/>
        </p:nvSpPr>
        <p:spPr>
          <a:xfrm>
            <a:off x="2729883" y="73655"/>
            <a:ext cx="357326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s-AR" b="0" strike="noStrike" spc="-1" dirty="0" err="1">
                <a:latin typeface="Avenir Next LT Pro Light" panose="020B0304020202020204" pitchFamily="34" charset="0"/>
                <a:ea typeface="DejaVu Sans"/>
              </a:rPr>
              <a:t>n_estimators</a:t>
            </a:r>
            <a:r>
              <a:rPr lang="es-AR" b="0" strike="noStrike" spc="-1" dirty="0">
                <a:latin typeface="Avenir Next LT Pro Light" panose="020B0304020202020204" pitchFamily="34" charset="0"/>
                <a:ea typeface="DejaVu Sans"/>
              </a:rPr>
              <a:t> = 400</a:t>
            </a:r>
            <a:endParaRPr lang="es-AR" b="0" strike="noStrike" spc="-1" dirty="0">
              <a:latin typeface="Avenir Next LT Pro Light" panose="020B0304020202020204" pitchFamily="34" charset="0"/>
            </a:endParaRPr>
          </a:p>
          <a:p>
            <a:r>
              <a:rPr lang="es-AR" b="0" strike="noStrike" spc="-1" dirty="0" err="1">
                <a:latin typeface="Avenir Next LT Pro Light" panose="020B0304020202020204" pitchFamily="34" charset="0"/>
                <a:ea typeface="DejaVu Sans"/>
              </a:rPr>
              <a:t>min_impurity_decrease</a:t>
            </a:r>
            <a:r>
              <a:rPr lang="es-AR" b="0" strike="noStrike" spc="-1" dirty="0">
                <a:latin typeface="Avenir Next LT Pro Light" panose="020B0304020202020204" pitchFamily="34" charset="0"/>
                <a:ea typeface="DejaVu Sans"/>
              </a:rPr>
              <a:t> = 2e-4</a:t>
            </a:r>
          </a:p>
          <a:p>
            <a:r>
              <a:rPr lang="es-AR" spc="-1" dirty="0" err="1">
                <a:latin typeface="Avenir Next LT Pro Light" panose="020B0304020202020204" pitchFamily="34" charset="0"/>
              </a:rPr>
              <a:t>max_depth</a:t>
            </a:r>
            <a:r>
              <a:rPr lang="es-AR" spc="-1" dirty="0">
                <a:latin typeface="Avenir Next LT Pro Light" panose="020B0304020202020204" pitchFamily="34" charset="0"/>
              </a:rPr>
              <a:t> = 8</a:t>
            </a:r>
            <a:endParaRPr lang="es-AR" b="0" strike="noStrike" spc="-1" dirty="0">
              <a:latin typeface="Avenir Next LT Pro Light" panose="020B03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A183FB-418E-499F-AE0C-8787860DBD60}"/>
              </a:ext>
            </a:extLst>
          </p:cNvPr>
          <p:cNvSpPr txBox="1"/>
          <p:nvPr/>
        </p:nvSpPr>
        <p:spPr>
          <a:xfrm>
            <a:off x="7952223" y="1728929"/>
            <a:ext cx="401502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b="1" spc="-1" dirty="0">
                <a:latin typeface="Avenir Next LT Pro Light" panose="020B0304020202020204" pitchFamily="34" charset="0"/>
              </a:rPr>
              <a:t>L</a:t>
            </a:r>
            <a:r>
              <a:rPr lang="es-AR" sz="2000" b="1" spc="-1" dirty="0">
                <a:latin typeface="Avenir Next LT Pro Light" panose="020B0304020202020204" pitchFamily="34" charset="0"/>
              </a:rPr>
              <a:t>a </a:t>
            </a:r>
            <a:r>
              <a:rPr lang="es-AR" sz="2000" b="1" spc="-1" dirty="0" err="1">
                <a:latin typeface="Avenir Next LT Pro Light" panose="020B0304020202020204" pitchFamily="34" charset="0"/>
              </a:rPr>
              <a:t>hiperparametrización</a:t>
            </a:r>
            <a:r>
              <a:rPr lang="es-AR" sz="2000" b="1" spc="-1" dirty="0">
                <a:latin typeface="Avenir Next LT Pro Light" panose="020B0304020202020204" pitchFamily="34" charset="0"/>
              </a:rPr>
              <a:t> en </a:t>
            </a:r>
            <a:r>
              <a:rPr lang="es-AR" sz="2000" b="1" spc="-1" dirty="0" err="1">
                <a:latin typeface="Avenir Next LT Pro Light" panose="020B0304020202020204" pitchFamily="34" charset="0"/>
              </a:rPr>
              <a:t>Decision</a:t>
            </a:r>
            <a:r>
              <a:rPr lang="es-AR" sz="2000" b="1" spc="-1" dirty="0">
                <a:latin typeface="Avenir Next LT Pro Light" panose="020B0304020202020204" pitchFamily="34" charset="0"/>
              </a:rPr>
              <a:t> </a:t>
            </a:r>
            <a:r>
              <a:rPr lang="es-AR" sz="2000" b="1" spc="-1" dirty="0" err="1">
                <a:latin typeface="Avenir Next LT Pro Light" panose="020B0304020202020204" pitchFamily="34" charset="0"/>
              </a:rPr>
              <a:t>Trees</a:t>
            </a:r>
            <a:r>
              <a:rPr lang="es-AR" sz="2000" b="1" spc="-1" dirty="0">
                <a:latin typeface="Avenir Next LT Pro Light" panose="020B0304020202020204" pitchFamily="34" charset="0"/>
              </a:rPr>
              <a:t> y </a:t>
            </a:r>
            <a:r>
              <a:rPr lang="es-AR" sz="2000" b="1" spc="-1" dirty="0" err="1">
                <a:latin typeface="Avenir Next LT Pro Light" panose="020B0304020202020204" pitchFamily="34" charset="0"/>
              </a:rPr>
              <a:t>Random</a:t>
            </a:r>
            <a:r>
              <a:rPr lang="es-AR" sz="2000" b="1" spc="-1" dirty="0">
                <a:latin typeface="Avenir Next LT Pro Light" panose="020B0304020202020204" pitchFamily="34" charset="0"/>
              </a:rPr>
              <a:t> Forest no </a:t>
            </a:r>
            <a:r>
              <a:rPr lang="es-AR" sz="2000" b="1" spc="-1" dirty="0" err="1">
                <a:latin typeface="Avenir Next LT Pro Light" panose="020B0304020202020204" pitchFamily="34" charset="0"/>
              </a:rPr>
              <a:t>dió</a:t>
            </a:r>
            <a:r>
              <a:rPr lang="es-AR" sz="2000" b="1" spc="-1" dirty="0">
                <a:latin typeface="Avenir Next LT Pro Light" panose="020B0304020202020204" pitchFamily="34" charset="0"/>
              </a:rPr>
              <a:t> resultados notorios.</a:t>
            </a:r>
            <a:endParaRPr lang="es-AR" sz="2000" b="1" strike="noStrike" spc="-1" dirty="0">
              <a:latin typeface="Avenir Next LT Pro Light" panose="020B0304020202020204" pitchFamily="34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9DEFC42-2980-4D38-A3A0-EA584F405E34}"/>
              </a:ext>
            </a:extLst>
          </p:cNvPr>
          <p:cNvSpPr/>
          <p:nvPr/>
        </p:nvSpPr>
        <p:spPr>
          <a:xfrm>
            <a:off x="1" y="1"/>
            <a:ext cx="12193587" cy="102981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36" name="CustomShape 1"/>
          <p:cNvSpPr/>
          <p:nvPr/>
        </p:nvSpPr>
        <p:spPr>
          <a:xfrm>
            <a:off x="172590" y="259186"/>
            <a:ext cx="2446322" cy="60194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s-AR" sz="2400" dirty="0">
                <a:latin typeface="Avenir Next LT Pro Light" panose="020B0304020202020204" pitchFamily="34" charset="0"/>
              </a:rPr>
              <a:t>ADA </a:t>
            </a:r>
            <a:r>
              <a:rPr lang="es-AR" sz="2400" dirty="0" err="1">
                <a:latin typeface="Avenir Next LT Pro Light" panose="020B0304020202020204" pitchFamily="34" charset="0"/>
              </a:rPr>
              <a:t>Boosting</a:t>
            </a:r>
            <a:endParaRPr lang="es-AR" sz="2400" dirty="0">
              <a:latin typeface="Avenir Next LT Pro Light" panose="020B0304020202020204" pitchFamily="34" charset="0"/>
            </a:endParaRPr>
          </a:p>
        </p:txBody>
      </p:sp>
      <p:pic>
        <p:nvPicPr>
          <p:cNvPr id="137" name="Picture 136"/>
          <p:cNvPicPr/>
          <p:nvPr/>
        </p:nvPicPr>
        <p:blipFill>
          <a:blip r:embed="rId2"/>
          <a:stretch/>
        </p:blipFill>
        <p:spPr>
          <a:xfrm>
            <a:off x="127222" y="3684233"/>
            <a:ext cx="4293858" cy="2496544"/>
          </a:xfrm>
          <a:prstGeom prst="rect">
            <a:avLst/>
          </a:prstGeom>
          <a:ln>
            <a:noFill/>
          </a:ln>
        </p:spPr>
      </p:pic>
      <p:pic>
        <p:nvPicPr>
          <p:cNvPr id="138" name="Picture 137"/>
          <p:cNvPicPr/>
          <p:nvPr/>
        </p:nvPicPr>
        <p:blipFill>
          <a:blip r:embed="rId3"/>
          <a:stretch/>
        </p:blipFill>
        <p:spPr>
          <a:xfrm>
            <a:off x="5331005" y="3773010"/>
            <a:ext cx="6156700" cy="2783149"/>
          </a:xfrm>
          <a:prstGeom prst="rect">
            <a:avLst/>
          </a:prstGeom>
          <a:ln>
            <a:noFill/>
          </a:ln>
        </p:spPr>
      </p:pic>
      <p:pic>
        <p:nvPicPr>
          <p:cNvPr id="140" name="Picture 139"/>
          <p:cNvPicPr/>
          <p:nvPr/>
        </p:nvPicPr>
        <p:blipFill>
          <a:blip r:embed="rId4"/>
          <a:stretch/>
        </p:blipFill>
        <p:spPr>
          <a:xfrm>
            <a:off x="7231195" y="1198485"/>
            <a:ext cx="2853838" cy="2356416"/>
          </a:xfrm>
          <a:prstGeom prst="rect">
            <a:avLst/>
          </a:prstGeom>
          <a:ln>
            <a:noFill/>
          </a:ln>
        </p:spPr>
      </p:pic>
      <p:pic>
        <p:nvPicPr>
          <p:cNvPr id="141" name="Picture 140"/>
          <p:cNvPicPr/>
          <p:nvPr/>
        </p:nvPicPr>
        <p:blipFill>
          <a:blip r:embed="rId5"/>
          <a:stretch/>
        </p:blipFill>
        <p:spPr>
          <a:xfrm>
            <a:off x="0" y="1028418"/>
            <a:ext cx="4572000" cy="2057681"/>
          </a:xfrm>
          <a:prstGeom prst="rect">
            <a:avLst/>
          </a:prstGeom>
          <a:ln>
            <a:noFill/>
          </a:ln>
        </p:spPr>
      </p:pic>
      <p:sp>
        <p:nvSpPr>
          <p:cNvPr id="9" name="CustomShape 1">
            <a:extLst>
              <a:ext uri="{FF2B5EF4-FFF2-40B4-BE49-F238E27FC236}">
                <a16:creationId xmlns:a16="http://schemas.microsoft.com/office/drawing/2014/main" id="{787AF24C-0BC4-470E-8D2C-1AB063E0B67A}"/>
              </a:ext>
            </a:extLst>
          </p:cNvPr>
          <p:cNvSpPr/>
          <p:nvPr/>
        </p:nvSpPr>
        <p:spPr>
          <a:xfrm>
            <a:off x="3174721" y="198521"/>
            <a:ext cx="4966101" cy="60194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r>
              <a:rPr lang="es-AR" sz="1600" dirty="0" err="1">
                <a:latin typeface="Avenir Next LT Pro Light" panose="020B0304020202020204" pitchFamily="34" charset="0"/>
              </a:rPr>
              <a:t>base_estimator</a:t>
            </a:r>
            <a:r>
              <a:rPr lang="es-AR" sz="1600" dirty="0">
                <a:latin typeface="Avenir Next LT Pro Light" panose="020B0304020202020204" pitchFamily="34" charset="0"/>
              </a:rPr>
              <a:t> = </a:t>
            </a:r>
            <a:r>
              <a:rPr lang="es-AR" sz="1600" dirty="0" err="1">
                <a:latin typeface="Avenir Next LT Pro Light" panose="020B0304020202020204" pitchFamily="34" charset="0"/>
              </a:rPr>
              <a:t>DecisionTreeClassifier</a:t>
            </a:r>
            <a:r>
              <a:rPr lang="es-AR" sz="1600" dirty="0">
                <a:latin typeface="Avenir Next LT Pro Light" panose="020B0304020202020204" pitchFamily="34" charset="0"/>
              </a:rPr>
              <a:t>()</a:t>
            </a:r>
          </a:p>
          <a:p>
            <a:r>
              <a:rPr lang="es-AR" sz="1600" dirty="0" err="1">
                <a:latin typeface="Avenir Next LT Pro Light" panose="020B0304020202020204" pitchFamily="34" charset="0"/>
              </a:rPr>
              <a:t>learning_rate</a:t>
            </a:r>
            <a:r>
              <a:rPr lang="es-AR" sz="1600" dirty="0">
                <a:latin typeface="Avenir Next LT Pro Light" panose="020B0304020202020204" pitchFamily="34" charset="0"/>
              </a:rPr>
              <a:t> = 0.2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064EEC1-B84D-45E8-9EF9-FA2038AE7BB3}"/>
              </a:ext>
            </a:extLst>
          </p:cNvPr>
          <p:cNvSpPr/>
          <p:nvPr/>
        </p:nvSpPr>
        <p:spPr>
          <a:xfrm>
            <a:off x="1" y="1"/>
            <a:ext cx="12193587" cy="102981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42" name="CustomShape 1"/>
          <p:cNvSpPr/>
          <p:nvPr/>
        </p:nvSpPr>
        <p:spPr>
          <a:xfrm>
            <a:off x="199223" y="231309"/>
            <a:ext cx="3884505" cy="56768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s-AR" dirty="0">
                <a:latin typeface="Avenir Next LT Pro Light" panose="020B0304020202020204" pitchFamily="34" charset="0"/>
              </a:rPr>
              <a:t>Extreme </a:t>
            </a:r>
            <a:r>
              <a:rPr lang="es-AR" dirty="0" err="1">
                <a:latin typeface="Avenir Next LT Pro Light" panose="020B0304020202020204" pitchFamily="34" charset="0"/>
              </a:rPr>
              <a:t>Gradient</a:t>
            </a:r>
            <a:r>
              <a:rPr lang="es-AR" dirty="0">
                <a:latin typeface="Avenir Next LT Pro Light" panose="020B0304020202020204" pitchFamily="34" charset="0"/>
              </a:rPr>
              <a:t> </a:t>
            </a:r>
            <a:r>
              <a:rPr lang="es-AR" dirty="0" err="1">
                <a:latin typeface="Avenir Next LT Pro Light" panose="020B0304020202020204" pitchFamily="34" charset="0"/>
              </a:rPr>
              <a:t>Boosting</a:t>
            </a:r>
            <a:endParaRPr lang="es-AR" dirty="0">
              <a:latin typeface="Avenir Next LT Pro Light" panose="020B0304020202020204" pitchFamily="34" charset="0"/>
            </a:endParaRPr>
          </a:p>
        </p:txBody>
      </p:sp>
      <p:pic>
        <p:nvPicPr>
          <p:cNvPr id="143" name="Picture 142"/>
          <p:cNvPicPr/>
          <p:nvPr/>
        </p:nvPicPr>
        <p:blipFill>
          <a:blip r:embed="rId2"/>
          <a:stretch/>
        </p:blipFill>
        <p:spPr>
          <a:xfrm>
            <a:off x="0" y="1024968"/>
            <a:ext cx="4500979" cy="1975684"/>
          </a:xfrm>
          <a:prstGeom prst="rect">
            <a:avLst/>
          </a:prstGeom>
          <a:ln>
            <a:noFill/>
          </a:ln>
        </p:spPr>
      </p:pic>
      <p:pic>
        <p:nvPicPr>
          <p:cNvPr id="144" name="Picture 143"/>
          <p:cNvPicPr/>
          <p:nvPr/>
        </p:nvPicPr>
        <p:blipFill>
          <a:blip r:embed="rId3"/>
          <a:stretch/>
        </p:blipFill>
        <p:spPr>
          <a:xfrm>
            <a:off x="5257653" y="1219177"/>
            <a:ext cx="2759400" cy="2304000"/>
          </a:xfrm>
          <a:prstGeom prst="rect">
            <a:avLst/>
          </a:prstGeom>
          <a:ln>
            <a:noFill/>
          </a:ln>
        </p:spPr>
      </p:pic>
      <p:pic>
        <p:nvPicPr>
          <p:cNvPr id="145" name="Picture 144"/>
          <p:cNvPicPr/>
          <p:nvPr/>
        </p:nvPicPr>
        <p:blipFill>
          <a:blip r:embed="rId4"/>
          <a:stretch/>
        </p:blipFill>
        <p:spPr>
          <a:xfrm>
            <a:off x="0" y="3723519"/>
            <a:ext cx="4582800" cy="2448000"/>
          </a:xfrm>
          <a:prstGeom prst="rect">
            <a:avLst/>
          </a:prstGeom>
          <a:ln>
            <a:noFill/>
          </a:ln>
        </p:spPr>
      </p:pic>
      <p:pic>
        <p:nvPicPr>
          <p:cNvPr id="146" name="Picture 145"/>
          <p:cNvPicPr/>
          <p:nvPr/>
        </p:nvPicPr>
        <p:blipFill>
          <a:blip r:embed="rId5"/>
          <a:stretch/>
        </p:blipFill>
        <p:spPr>
          <a:xfrm>
            <a:off x="5391213" y="3977194"/>
            <a:ext cx="6487109" cy="2702587"/>
          </a:xfrm>
          <a:prstGeom prst="rect">
            <a:avLst/>
          </a:prstGeom>
          <a:ln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AD0AECB-443A-498E-89FC-3B174923F40E}"/>
              </a:ext>
            </a:extLst>
          </p:cNvPr>
          <p:cNvSpPr txBox="1"/>
          <p:nvPr/>
        </p:nvSpPr>
        <p:spPr>
          <a:xfrm>
            <a:off x="3857348" y="0"/>
            <a:ext cx="262335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s-AR" sz="1400" dirty="0" err="1">
                <a:latin typeface="Avenir Next LT Pro Light" panose="020B0304020202020204" pitchFamily="34" charset="0"/>
              </a:rPr>
              <a:t>use_label_encoder</a:t>
            </a:r>
            <a:r>
              <a:rPr lang="es-AR" sz="1400" dirty="0">
                <a:latin typeface="Avenir Next LT Pro Light" panose="020B0304020202020204" pitchFamily="34" charset="0"/>
              </a:rPr>
              <a:t> = False</a:t>
            </a:r>
          </a:p>
          <a:p>
            <a:pPr>
              <a:lnSpc>
                <a:spcPct val="100000"/>
              </a:lnSpc>
            </a:pPr>
            <a:r>
              <a:rPr lang="es-AR" sz="1400" dirty="0" err="1">
                <a:latin typeface="Avenir Next LT Pro Light" panose="020B0304020202020204" pitchFamily="34" charset="0"/>
              </a:rPr>
              <a:t>Objective</a:t>
            </a:r>
            <a:r>
              <a:rPr lang="es-AR" sz="1400" dirty="0">
                <a:latin typeface="Avenir Next LT Pro Light" panose="020B0304020202020204" pitchFamily="34" charset="0"/>
              </a:rPr>
              <a:t> = '</a:t>
            </a:r>
            <a:r>
              <a:rPr lang="es-AR" sz="1400" dirty="0" err="1">
                <a:latin typeface="Avenir Next LT Pro Light" panose="020B0304020202020204" pitchFamily="34" charset="0"/>
              </a:rPr>
              <a:t>binary:hinge</a:t>
            </a:r>
            <a:r>
              <a:rPr lang="es-AR" sz="1400" dirty="0">
                <a:latin typeface="Avenir Next LT Pro Light" panose="020B0304020202020204" pitchFamily="34" charset="0"/>
              </a:rPr>
              <a:t>'</a:t>
            </a:r>
          </a:p>
          <a:p>
            <a:r>
              <a:rPr lang="es-AR" sz="1400" dirty="0" err="1">
                <a:latin typeface="Avenir Next LT Pro Light" panose="020B0304020202020204" pitchFamily="34" charset="0"/>
              </a:rPr>
              <a:t>learning_rate</a:t>
            </a:r>
            <a:r>
              <a:rPr lang="es-AR" sz="1400" dirty="0">
                <a:latin typeface="Avenir Next LT Pro Light" panose="020B0304020202020204" pitchFamily="34" charset="0"/>
              </a:rPr>
              <a:t> = 0.05</a:t>
            </a:r>
          </a:p>
          <a:p>
            <a:r>
              <a:rPr lang="es-AR" sz="1400" dirty="0" err="1">
                <a:latin typeface="Avenir Next LT Pro Light" panose="020B0304020202020204" pitchFamily="34" charset="0"/>
              </a:rPr>
              <a:t>n_estimators</a:t>
            </a:r>
            <a:r>
              <a:rPr lang="es-AR" sz="1400" dirty="0">
                <a:latin typeface="Avenir Next LT Pro Light" panose="020B0304020202020204" pitchFamily="34" charset="0"/>
              </a:rPr>
              <a:t> = 500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0D08FDC-C126-4A3F-AE18-716A4986BA84}"/>
              </a:ext>
            </a:extLst>
          </p:cNvPr>
          <p:cNvSpPr txBox="1"/>
          <p:nvPr/>
        </p:nvSpPr>
        <p:spPr>
          <a:xfrm>
            <a:off x="8537022" y="1557462"/>
            <a:ext cx="327775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s-AR" b="1" dirty="0">
                <a:latin typeface="Avenir Next LT Pro Light" panose="020B0304020202020204" pitchFamily="34" charset="0"/>
              </a:rPr>
              <a:t>El algoritmo dio buenos resultados considerando que necesita datos para validación y los </a:t>
            </a:r>
            <a:r>
              <a:rPr lang="es-AR" b="1" dirty="0" err="1">
                <a:latin typeface="Avenir Next LT Pro Light" panose="020B0304020202020204" pitchFamily="34" charset="0"/>
              </a:rPr>
              <a:t>splits</a:t>
            </a:r>
            <a:r>
              <a:rPr lang="es-AR" b="1" dirty="0">
                <a:latin typeface="Avenir Next LT Pro Light" panose="020B0304020202020204" pitchFamily="34" charset="0"/>
              </a:rPr>
              <a:t> en nuestro </a:t>
            </a:r>
            <a:r>
              <a:rPr lang="es-AR" b="1" dirty="0" err="1">
                <a:latin typeface="Avenir Next LT Pro Light" panose="020B0304020202020204" pitchFamily="34" charset="0"/>
              </a:rPr>
              <a:t>dataset</a:t>
            </a:r>
            <a:r>
              <a:rPr lang="es-AR" b="1" dirty="0">
                <a:latin typeface="Avenir Next LT Pro Light" panose="020B0304020202020204" pitchFamily="34" charset="0"/>
              </a:rPr>
              <a:t> son muy costosos.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305DA8AE-D4C6-4CAE-ABD4-95DD79F2A71F}"/>
              </a:ext>
            </a:extLst>
          </p:cNvPr>
          <p:cNvSpPr/>
          <p:nvPr/>
        </p:nvSpPr>
        <p:spPr>
          <a:xfrm>
            <a:off x="2" y="1"/>
            <a:ext cx="5097099" cy="176542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48" name="CustomShape 1"/>
          <p:cNvSpPr/>
          <p:nvPr/>
        </p:nvSpPr>
        <p:spPr>
          <a:xfrm>
            <a:off x="1229774" y="189907"/>
            <a:ext cx="3278852" cy="74259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s-AR" sz="2400" dirty="0" err="1">
                <a:latin typeface="Avenir Next LT Pro Light" panose="020B0304020202020204" pitchFamily="34" charset="0"/>
              </a:rPr>
              <a:t>Voting</a:t>
            </a:r>
            <a:r>
              <a:rPr lang="es-AR" sz="2400" dirty="0">
                <a:latin typeface="Avenir Next LT Pro Light" panose="020B0304020202020204" pitchFamily="34" charset="0"/>
              </a:rPr>
              <a:t> </a:t>
            </a:r>
            <a:r>
              <a:rPr lang="es-AR" sz="2400" dirty="0" err="1">
                <a:latin typeface="Avenir Next LT Pro Light" panose="020B0304020202020204" pitchFamily="34" charset="0"/>
              </a:rPr>
              <a:t>Soft</a:t>
            </a:r>
            <a:r>
              <a:rPr lang="es-AR" sz="2400" dirty="0">
                <a:latin typeface="Avenir Next LT Pro Light" panose="020B0304020202020204" pitchFamily="34" charset="0"/>
              </a:rPr>
              <a:t> y </a:t>
            </a:r>
            <a:r>
              <a:rPr lang="es-AR" sz="2400" dirty="0" err="1">
                <a:latin typeface="Avenir Next LT Pro Light" panose="020B0304020202020204" pitchFamily="34" charset="0"/>
              </a:rPr>
              <a:t>Hard</a:t>
            </a:r>
            <a:endParaRPr lang="es-AR" sz="2400" dirty="0">
              <a:latin typeface="Avenir Next LT Pro Light" panose="020B03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es-AR" dirty="0">
                <a:latin typeface="Avenir Next LT Pro Light" panose="020B0304020202020204" pitchFamily="34" charset="0"/>
              </a:rPr>
              <a:t> </a:t>
            </a:r>
          </a:p>
        </p:txBody>
      </p:sp>
      <p:pic>
        <p:nvPicPr>
          <p:cNvPr id="149" name="Picture 148"/>
          <p:cNvPicPr/>
          <p:nvPr/>
        </p:nvPicPr>
        <p:blipFill>
          <a:blip r:embed="rId2"/>
          <a:stretch/>
        </p:blipFill>
        <p:spPr>
          <a:xfrm>
            <a:off x="5256000" y="126720"/>
            <a:ext cx="3744000" cy="1637280"/>
          </a:xfrm>
          <a:prstGeom prst="rect">
            <a:avLst/>
          </a:prstGeom>
          <a:ln>
            <a:noFill/>
          </a:ln>
        </p:spPr>
      </p:pic>
      <p:pic>
        <p:nvPicPr>
          <p:cNvPr id="150" name="Picture 149"/>
          <p:cNvPicPr/>
          <p:nvPr/>
        </p:nvPicPr>
        <p:blipFill>
          <a:blip r:embed="rId3"/>
          <a:stretch/>
        </p:blipFill>
        <p:spPr>
          <a:xfrm>
            <a:off x="9640800" y="86760"/>
            <a:ext cx="2167200" cy="1821240"/>
          </a:xfrm>
          <a:prstGeom prst="rect">
            <a:avLst/>
          </a:prstGeom>
          <a:ln>
            <a:noFill/>
          </a:ln>
        </p:spPr>
      </p:pic>
      <p:pic>
        <p:nvPicPr>
          <p:cNvPr id="151" name="Picture 150"/>
          <p:cNvPicPr/>
          <p:nvPr/>
        </p:nvPicPr>
        <p:blipFill>
          <a:blip r:embed="rId4"/>
          <a:stretch/>
        </p:blipFill>
        <p:spPr>
          <a:xfrm>
            <a:off x="5256000" y="1836000"/>
            <a:ext cx="3744000" cy="1651320"/>
          </a:xfrm>
          <a:prstGeom prst="rect">
            <a:avLst/>
          </a:prstGeom>
          <a:ln>
            <a:noFill/>
          </a:ln>
        </p:spPr>
      </p:pic>
      <p:pic>
        <p:nvPicPr>
          <p:cNvPr id="152" name="Picture 151"/>
          <p:cNvPicPr/>
          <p:nvPr/>
        </p:nvPicPr>
        <p:blipFill>
          <a:blip r:embed="rId5"/>
          <a:stretch/>
        </p:blipFill>
        <p:spPr>
          <a:xfrm>
            <a:off x="9640080" y="1922040"/>
            <a:ext cx="2167920" cy="1821960"/>
          </a:xfrm>
          <a:prstGeom prst="rect">
            <a:avLst/>
          </a:prstGeom>
          <a:ln>
            <a:noFill/>
          </a:ln>
        </p:spPr>
      </p:pic>
      <p:pic>
        <p:nvPicPr>
          <p:cNvPr id="153" name="Picture 152"/>
          <p:cNvPicPr/>
          <p:nvPr/>
        </p:nvPicPr>
        <p:blipFill>
          <a:blip r:embed="rId6"/>
          <a:stretch/>
        </p:blipFill>
        <p:spPr>
          <a:xfrm>
            <a:off x="152640" y="2442960"/>
            <a:ext cx="4374360" cy="2237040"/>
          </a:xfrm>
          <a:prstGeom prst="rect">
            <a:avLst/>
          </a:prstGeom>
          <a:ln>
            <a:noFill/>
          </a:ln>
        </p:spPr>
      </p:pic>
      <p:sp>
        <p:nvSpPr>
          <p:cNvPr id="154" name="TextShape 2"/>
          <p:cNvSpPr txBox="1"/>
          <p:nvPr/>
        </p:nvSpPr>
        <p:spPr>
          <a:xfrm>
            <a:off x="2943000" y="4032000"/>
            <a:ext cx="1584000" cy="3466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s-AR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Voting Hard</a:t>
            </a:r>
            <a:endParaRPr lang="es-AR" sz="1600" b="0" strike="noStrike" spc="-1">
              <a:latin typeface="Arial"/>
            </a:endParaRPr>
          </a:p>
        </p:txBody>
      </p:sp>
      <p:pic>
        <p:nvPicPr>
          <p:cNvPr id="155" name="Picture 154"/>
          <p:cNvPicPr/>
          <p:nvPr/>
        </p:nvPicPr>
        <p:blipFill>
          <a:blip r:embed="rId7"/>
          <a:stretch/>
        </p:blipFill>
        <p:spPr>
          <a:xfrm>
            <a:off x="216000" y="4680360"/>
            <a:ext cx="4320000" cy="2177640"/>
          </a:xfrm>
          <a:prstGeom prst="rect">
            <a:avLst/>
          </a:prstGeom>
          <a:ln>
            <a:noFill/>
          </a:ln>
        </p:spPr>
      </p:pic>
      <p:sp>
        <p:nvSpPr>
          <p:cNvPr id="156" name="TextShape 3"/>
          <p:cNvSpPr txBox="1"/>
          <p:nvPr/>
        </p:nvSpPr>
        <p:spPr>
          <a:xfrm>
            <a:off x="2880000" y="6205320"/>
            <a:ext cx="1584000" cy="3466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s-AR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Voting Soft</a:t>
            </a:r>
            <a:endParaRPr lang="es-AR" sz="1600" b="0" strike="noStrike" spc="-1">
              <a:latin typeface="Arial"/>
            </a:endParaRPr>
          </a:p>
        </p:txBody>
      </p:sp>
      <p:pic>
        <p:nvPicPr>
          <p:cNvPr id="158" name="Picture 157"/>
          <p:cNvPicPr/>
          <p:nvPr/>
        </p:nvPicPr>
        <p:blipFill>
          <a:blip r:embed="rId8"/>
          <a:stretch/>
        </p:blipFill>
        <p:spPr>
          <a:xfrm>
            <a:off x="4824000" y="3816000"/>
            <a:ext cx="7210080" cy="3041640"/>
          </a:xfrm>
          <a:prstGeom prst="rect">
            <a:avLst/>
          </a:prstGeom>
          <a:ln>
            <a:noFill/>
          </a:ln>
        </p:spPr>
      </p:pic>
      <p:sp>
        <p:nvSpPr>
          <p:cNvPr id="13" name="CustomShape 1">
            <a:extLst>
              <a:ext uri="{FF2B5EF4-FFF2-40B4-BE49-F238E27FC236}">
                <a16:creationId xmlns:a16="http://schemas.microsoft.com/office/drawing/2014/main" id="{78043B2E-4250-474D-8267-1F574D3E51BF}"/>
              </a:ext>
            </a:extLst>
          </p:cNvPr>
          <p:cNvSpPr/>
          <p:nvPr/>
        </p:nvSpPr>
        <p:spPr>
          <a:xfrm>
            <a:off x="78475" y="966997"/>
            <a:ext cx="5190643" cy="154081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s-AR" dirty="0">
                <a:latin typeface="Avenir Next LT Pro Light" panose="020B0304020202020204" pitchFamily="34" charset="0"/>
              </a:rPr>
              <a:t>Usamos los 3 algoritmos parametrizados que consideramos mejores: RF, LR y SVC</a:t>
            </a:r>
          </a:p>
          <a:p>
            <a:pPr>
              <a:lnSpc>
                <a:spcPct val="100000"/>
              </a:lnSpc>
            </a:pPr>
            <a:r>
              <a:rPr lang="es-AR" dirty="0">
                <a:latin typeface="Avenir Next LT Pro Light" panose="020B0304020202020204" pitchFamily="34" charset="0"/>
              </a:rPr>
              <a:t> 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C2B45BE-97A5-42F4-93A0-360D90F46A9E}"/>
              </a:ext>
            </a:extLst>
          </p:cNvPr>
          <p:cNvSpPr/>
          <p:nvPr/>
        </p:nvSpPr>
        <p:spPr>
          <a:xfrm>
            <a:off x="2" y="0"/>
            <a:ext cx="5344355" cy="181992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59" name="CustomShape 1"/>
          <p:cNvSpPr/>
          <p:nvPr/>
        </p:nvSpPr>
        <p:spPr>
          <a:xfrm>
            <a:off x="677638" y="471006"/>
            <a:ext cx="1719333" cy="84288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s-AR" sz="2400" dirty="0">
                <a:latin typeface="Avenir Next LT Pro Light" panose="020B0304020202020204" pitchFamily="34" charset="0"/>
              </a:rPr>
              <a:t>Neuronal Network</a:t>
            </a:r>
          </a:p>
        </p:txBody>
      </p:sp>
      <p:pic>
        <p:nvPicPr>
          <p:cNvPr id="163" name="Picture 162"/>
          <p:cNvPicPr/>
          <p:nvPr/>
        </p:nvPicPr>
        <p:blipFill>
          <a:blip r:embed="rId2"/>
          <a:stretch/>
        </p:blipFill>
        <p:spPr>
          <a:xfrm>
            <a:off x="5281965" y="3753525"/>
            <a:ext cx="2999160" cy="303840"/>
          </a:xfrm>
          <a:prstGeom prst="rect">
            <a:avLst/>
          </a:prstGeom>
          <a:ln>
            <a:noFill/>
          </a:ln>
        </p:spPr>
      </p:pic>
      <p:pic>
        <p:nvPicPr>
          <p:cNvPr id="164" name="Picture 163"/>
          <p:cNvPicPr/>
          <p:nvPr/>
        </p:nvPicPr>
        <p:blipFill>
          <a:blip r:embed="rId3"/>
          <a:stretch/>
        </p:blipFill>
        <p:spPr>
          <a:xfrm>
            <a:off x="155160" y="3498840"/>
            <a:ext cx="4128840" cy="2693160"/>
          </a:xfrm>
          <a:prstGeom prst="rect">
            <a:avLst/>
          </a:prstGeom>
          <a:ln>
            <a:noFill/>
          </a:ln>
        </p:spPr>
      </p:pic>
      <p:pic>
        <p:nvPicPr>
          <p:cNvPr id="166" name="Picture 165"/>
          <p:cNvPicPr/>
          <p:nvPr/>
        </p:nvPicPr>
        <p:blipFill>
          <a:blip r:embed="rId4"/>
          <a:stretch/>
        </p:blipFill>
        <p:spPr>
          <a:xfrm>
            <a:off x="144000" y="6264000"/>
            <a:ext cx="10077120" cy="523440"/>
          </a:xfrm>
          <a:prstGeom prst="rect">
            <a:avLst/>
          </a:prstGeom>
          <a:ln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53EA84E-A3EE-4B94-B586-D2AD0DC4B647}"/>
              </a:ext>
            </a:extLst>
          </p:cNvPr>
          <p:cNvSpPr txBox="1"/>
          <p:nvPr/>
        </p:nvSpPr>
        <p:spPr>
          <a:xfrm>
            <a:off x="2490186" y="299128"/>
            <a:ext cx="2481864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s-AR" sz="1400" dirty="0" err="1">
                <a:latin typeface="Avenir Next LT Pro Light" panose="020B0304020202020204" pitchFamily="34" charset="0"/>
              </a:rPr>
              <a:t>Loss</a:t>
            </a:r>
            <a:r>
              <a:rPr lang="es-AR" sz="1400" dirty="0">
                <a:latin typeface="Avenir Next LT Pro Light" panose="020B0304020202020204" pitchFamily="34" charset="0"/>
              </a:rPr>
              <a:t>: </a:t>
            </a:r>
            <a:r>
              <a:rPr lang="es-AR" sz="1400" dirty="0" err="1">
                <a:latin typeface="Avenir Next LT Pro Light" panose="020B0304020202020204" pitchFamily="34" charset="0"/>
              </a:rPr>
              <a:t>Binary</a:t>
            </a:r>
            <a:r>
              <a:rPr lang="es-AR" sz="1400" dirty="0">
                <a:latin typeface="Avenir Next LT Pro Light" panose="020B0304020202020204" pitchFamily="34" charset="0"/>
              </a:rPr>
              <a:t> Cross-</a:t>
            </a:r>
            <a:r>
              <a:rPr lang="es-AR" sz="1400" dirty="0" err="1">
                <a:latin typeface="Avenir Next LT Pro Light" panose="020B0304020202020204" pitchFamily="34" charset="0"/>
              </a:rPr>
              <a:t>Entropy</a:t>
            </a:r>
            <a:endParaRPr lang="es-AR" sz="1400" dirty="0">
              <a:latin typeface="Avenir Next LT Pro Light" panose="020B03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es-AR" sz="1400" dirty="0" err="1">
                <a:latin typeface="Avenir Next LT Pro Light" panose="020B0304020202020204" pitchFamily="34" charset="0"/>
              </a:rPr>
              <a:t>Optimizer</a:t>
            </a:r>
            <a:r>
              <a:rPr lang="es-AR" sz="1400" dirty="0">
                <a:latin typeface="Avenir Next LT Pro Light" panose="020B0304020202020204" pitchFamily="34" charset="0"/>
              </a:rPr>
              <a:t>: Adam (</a:t>
            </a:r>
            <a:r>
              <a:rPr lang="es-AR" sz="1400" dirty="0" err="1">
                <a:latin typeface="Avenir Next LT Pro Light" panose="020B0304020202020204" pitchFamily="34" charset="0"/>
              </a:rPr>
              <a:t>lr</a:t>
            </a:r>
            <a:r>
              <a:rPr lang="es-AR" sz="1400" dirty="0">
                <a:latin typeface="Avenir Next LT Pro Light" panose="020B0304020202020204" pitchFamily="34" charset="0"/>
              </a:rPr>
              <a:t> = 5e-5)</a:t>
            </a:r>
          </a:p>
          <a:p>
            <a:pPr>
              <a:lnSpc>
                <a:spcPct val="100000"/>
              </a:lnSpc>
            </a:pPr>
            <a:r>
              <a:rPr lang="es-AR" sz="1400" dirty="0" err="1">
                <a:latin typeface="Avenir Next LT Pro Light" panose="020B0304020202020204" pitchFamily="34" charset="0"/>
              </a:rPr>
              <a:t>Metrics</a:t>
            </a:r>
            <a:r>
              <a:rPr lang="es-AR" sz="1400" dirty="0">
                <a:latin typeface="Avenir Next LT Pro Light" panose="020B0304020202020204" pitchFamily="34" charset="0"/>
              </a:rPr>
              <a:t>: </a:t>
            </a:r>
            <a:r>
              <a:rPr lang="es-AR" sz="1400" dirty="0" err="1">
                <a:latin typeface="Avenir Next LT Pro Light" panose="020B0304020202020204" pitchFamily="34" charset="0"/>
              </a:rPr>
              <a:t>Recall,Accuracy</a:t>
            </a:r>
            <a:endParaRPr lang="es-AR" sz="1400" dirty="0">
              <a:latin typeface="Avenir Next LT Pro Light" panose="020B03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es-AR" sz="1400" dirty="0" err="1">
                <a:latin typeface="Avenir Next LT Pro Light" panose="020B0304020202020204" pitchFamily="34" charset="0"/>
              </a:rPr>
              <a:t>Epochs</a:t>
            </a:r>
            <a:r>
              <a:rPr lang="es-AR" sz="1400" dirty="0">
                <a:latin typeface="Avenir Next LT Pro Light" panose="020B0304020202020204" pitchFamily="34" charset="0"/>
              </a:rPr>
              <a:t>: 2000 </a:t>
            </a:r>
          </a:p>
          <a:p>
            <a:pPr>
              <a:lnSpc>
                <a:spcPct val="100000"/>
              </a:lnSpc>
            </a:pPr>
            <a:r>
              <a:rPr lang="es-AR" sz="1400" dirty="0" err="1">
                <a:latin typeface="Avenir Next LT Pro Light" panose="020B0304020202020204" pitchFamily="34" charset="0"/>
              </a:rPr>
              <a:t>Batch</a:t>
            </a:r>
            <a:r>
              <a:rPr lang="es-AR" sz="1400" dirty="0">
                <a:latin typeface="Avenir Next LT Pro Light" panose="020B0304020202020204" pitchFamily="34" charset="0"/>
              </a:rPr>
              <a:t> = 32</a:t>
            </a:r>
          </a:p>
          <a:p>
            <a:pPr>
              <a:lnSpc>
                <a:spcPct val="100000"/>
              </a:lnSpc>
            </a:pPr>
            <a:r>
              <a:rPr lang="es-AR" sz="1400" dirty="0" err="1">
                <a:latin typeface="Avenir Next LT Pro Light" panose="020B0304020202020204" pitchFamily="34" charset="0"/>
              </a:rPr>
              <a:t>Earling</a:t>
            </a:r>
            <a:r>
              <a:rPr lang="es-AR" sz="1400" dirty="0">
                <a:latin typeface="Avenir Next LT Pro Light" panose="020B0304020202020204" pitchFamily="34" charset="0"/>
              </a:rPr>
              <a:t> </a:t>
            </a:r>
            <a:r>
              <a:rPr lang="es-AR" sz="1400" dirty="0" err="1">
                <a:latin typeface="Avenir Next LT Pro Light" panose="020B0304020202020204" pitchFamily="34" charset="0"/>
              </a:rPr>
              <a:t>Stopping</a:t>
            </a:r>
            <a:r>
              <a:rPr lang="es-AR" sz="1400" dirty="0">
                <a:latin typeface="Avenir Next LT Pro Light" panose="020B0304020202020204" pitchFamily="34" charset="0"/>
              </a:rPr>
              <a:t> (100)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8ACD70C-F411-4186-A18C-51557E04C14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1244" t="37500" r="53834" b="34167"/>
          <a:stretch/>
        </p:blipFill>
        <p:spPr>
          <a:xfrm>
            <a:off x="6724649" y="154253"/>
            <a:ext cx="5210175" cy="333189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FE9CDA5-C6EA-4FD4-A288-CC39C8425CC2}"/>
              </a:ext>
            </a:extLst>
          </p:cNvPr>
          <p:cNvSpPr txBox="1"/>
          <p:nvPr/>
        </p:nvSpPr>
        <p:spPr>
          <a:xfrm>
            <a:off x="95250" y="1914943"/>
            <a:ext cx="6696075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AR" sz="1200" dirty="0">
                <a:latin typeface="Avenir Next LT Pro Light" panose="020B0304020202020204" pitchFamily="34" charset="0"/>
              </a:rPr>
              <a:t>input = </a:t>
            </a:r>
            <a:r>
              <a:rPr lang="es-AR" sz="1200" dirty="0" err="1">
                <a:latin typeface="Avenir Next LT Pro Light" panose="020B0304020202020204" pitchFamily="34" charset="0"/>
              </a:rPr>
              <a:t>keras.layers.Input</a:t>
            </a:r>
            <a:r>
              <a:rPr lang="es-AR" sz="1200" dirty="0">
                <a:latin typeface="Avenir Next LT Pro Light" panose="020B0304020202020204" pitchFamily="34" charset="0"/>
              </a:rPr>
              <a:t>(</a:t>
            </a:r>
            <a:r>
              <a:rPr lang="es-AR" sz="1200" dirty="0" err="1">
                <a:latin typeface="Avenir Next LT Pro Light" panose="020B0304020202020204" pitchFamily="34" charset="0"/>
              </a:rPr>
              <a:t>shape</a:t>
            </a:r>
            <a:r>
              <a:rPr lang="es-AR" sz="1200" dirty="0">
                <a:latin typeface="Avenir Next LT Pro Light" panose="020B0304020202020204" pitchFamily="34" charset="0"/>
              </a:rPr>
              <a:t>=[6,])</a:t>
            </a:r>
          </a:p>
          <a:p>
            <a:r>
              <a:rPr lang="es-AR" sz="1200" dirty="0" err="1">
                <a:latin typeface="Avenir Next LT Pro Light" panose="020B0304020202020204" pitchFamily="34" charset="0"/>
              </a:rPr>
              <a:t>flatten</a:t>
            </a:r>
            <a:r>
              <a:rPr lang="es-AR" sz="1200" dirty="0">
                <a:latin typeface="Avenir Next LT Pro Light" panose="020B0304020202020204" pitchFamily="34" charset="0"/>
              </a:rPr>
              <a:t> = </a:t>
            </a:r>
            <a:r>
              <a:rPr lang="es-AR" sz="1200" dirty="0" err="1">
                <a:latin typeface="Avenir Next LT Pro Light" panose="020B0304020202020204" pitchFamily="34" charset="0"/>
              </a:rPr>
              <a:t>keras.layers.Flatten</a:t>
            </a:r>
            <a:r>
              <a:rPr lang="es-AR" sz="1200" dirty="0">
                <a:latin typeface="Avenir Next LT Pro Light" panose="020B0304020202020204" pitchFamily="34" charset="0"/>
              </a:rPr>
              <a:t>()(input)</a:t>
            </a:r>
          </a:p>
          <a:p>
            <a:r>
              <a:rPr lang="es-AR" sz="1200" dirty="0">
                <a:latin typeface="Avenir Next LT Pro Light" panose="020B0304020202020204" pitchFamily="34" charset="0"/>
              </a:rPr>
              <a:t>hidden1 = </a:t>
            </a:r>
            <a:r>
              <a:rPr lang="es-AR" sz="1200" dirty="0" err="1">
                <a:latin typeface="Avenir Next LT Pro Light" panose="020B0304020202020204" pitchFamily="34" charset="0"/>
              </a:rPr>
              <a:t>keras.layers.Dense</a:t>
            </a:r>
            <a:r>
              <a:rPr lang="es-AR" sz="1200" dirty="0">
                <a:latin typeface="Avenir Next LT Pro Light" panose="020B0304020202020204" pitchFamily="34" charset="0"/>
              </a:rPr>
              <a:t>(100, </a:t>
            </a:r>
            <a:r>
              <a:rPr lang="es-AR" sz="1200" dirty="0" err="1">
                <a:latin typeface="Avenir Next LT Pro Light" panose="020B0304020202020204" pitchFamily="34" charset="0"/>
              </a:rPr>
              <a:t>activation</a:t>
            </a:r>
            <a:r>
              <a:rPr lang="es-AR" sz="1200" dirty="0">
                <a:latin typeface="Avenir Next LT Pro Light" panose="020B0304020202020204" pitchFamily="34" charset="0"/>
              </a:rPr>
              <a:t>="</a:t>
            </a:r>
            <a:r>
              <a:rPr lang="es-AR" sz="1200" dirty="0" err="1">
                <a:latin typeface="Avenir Next LT Pro Light" panose="020B0304020202020204" pitchFamily="34" charset="0"/>
              </a:rPr>
              <a:t>relu</a:t>
            </a:r>
            <a:r>
              <a:rPr lang="es-AR" sz="1200" dirty="0">
                <a:latin typeface="Avenir Next LT Pro Light" panose="020B0304020202020204" pitchFamily="34" charset="0"/>
              </a:rPr>
              <a:t>",</a:t>
            </a:r>
            <a:r>
              <a:rPr lang="es-AR" sz="1200" dirty="0" err="1">
                <a:latin typeface="Avenir Next LT Pro Light" panose="020B0304020202020204" pitchFamily="34" charset="0"/>
              </a:rPr>
              <a:t>kernel_initializer</a:t>
            </a:r>
            <a:r>
              <a:rPr lang="es-AR" sz="1200" dirty="0">
                <a:latin typeface="Avenir Next LT Pro Light" panose="020B0304020202020204" pitchFamily="34" charset="0"/>
              </a:rPr>
              <a:t>='</a:t>
            </a:r>
            <a:r>
              <a:rPr lang="es-AR" sz="1200" dirty="0" err="1">
                <a:latin typeface="Avenir Next LT Pro Light" panose="020B0304020202020204" pitchFamily="34" charset="0"/>
              </a:rPr>
              <a:t>he_uniform</a:t>
            </a:r>
            <a:r>
              <a:rPr lang="es-AR" sz="1200" dirty="0">
                <a:latin typeface="Avenir Next LT Pro Light" panose="020B0304020202020204" pitchFamily="34" charset="0"/>
              </a:rPr>
              <a:t>')(</a:t>
            </a:r>
            <a:r>
              <a:rPr lang="es-AR" sz="1200" dirty="0" err="1">
                <a:latin typeface="Avenir Next LT Pro Light" panose="020B0304020202020204" pitchFamily="34" charset="0"/>
              </a:rPr>
              <a:t>flatten</a:t>
            </a:r>
            <a:r>
              <a:rPr lang="es-AR" sz="1200" dirty="0">
                <a:latin typeface="Avenir Next LT Pro Light" panose="020B0304020202020204" pitchFamily="34" charset="0"/>
              </a:rPr>
              <a:t>)</a:t>
            </a:r>
          </a:p>
          <a:p>
            <a:r>
              <a:rPr lang="es-AR" sz="1200" dirty="0" err="1">
                <a:latin typeface="Avenir Next LT Pro Light" panose="020B0304020202020204" pitchFamily="34" charset="0"/>
              </a:rPr>
              <a:t>dropout</a:t>
            </a:r>
            <a:r>
              <a:rPr lang="es-AR" sz="1200" dirty="0">
                <a:latin typeface="Avenir Next LT Pro Light" panose="020B0304020202020204" pitchFamily="34" charset="0"/>
              </a:rPr>
              <a:t> = </a:t>
            </a:r>
            <a:r>
              <a:rPr lang="es-AR" sz="1200" dirty="0" err="1">
                <a:latin typeface="Avenir Next LT Pro Light" panose="020B0304020202020204" pitchFamily="34" charset="0"/>
              </a:rPr>
              <a:t>keras.layers.Dropout</a:t>
            </a:r>
            <a:r>
              <a:rPr lang="es-AR" sz="1200" dirty="0">
                <a:latin typeface="Avenir Next LT Pro Light" panose="020B0304020202020204" pitchFamily="34" charset="0"/>
              </a:rPr>
              <a:t>(</a:t>
            </a:r>
            <a:r>
              <a:rPr lang="es-AR" sz="1200" dirty="0" err="1">
                <a:latin typeface="Avenir Next LT Pro Light" panose="020B0304020202020204" pitchFamily="34" charset="0"/>
              </a:rPr>
              <a:t>rate</a:t>
            </a:r>
            <a:r>
              <a:rPr lang="es-AR" sz="1200" dirty="0">
                <a:latin typeface="Avenir Next LT Pro Light" panose="020B0304020202020204" pitchFamily="34" charset="0"/>
              </a:rPr>
              <a:t>=0.2)(hidden1)</a:t>
            </a:r>
          </a:p>
          <a:p>
            <a:r>
              <a:rPr lang="es-AR" sz="1200" dirty="0">
                <a:latin typeface="Avenir Next LT Pro Light" panose="020B0304020202020204" pitchFamily="34" charset="0"/>
              </a:rPr>
              <a:t>hidden2 = </a:t>
            </a:r>
            <a:r>
              <a:rPr lang="es-AR" sz="1200" dirty="0" err="1">
                <a:latin typeface="Avenir Next LT Pro Light" panose="020B0304020202020204" pitchFamily="34" charset="0"/>
              </a:rPr>
              <a:t>keras.layers.Dense</a:t>
            </a:r>
            <a:r>
              <a:rPr lang="es-AR" sz="1200" dirty="0">
                <a:latin typeface="Avenir Next LT Pro Light" panose="020B0304020202020204" pitchFamily="34" charset="0"/>
              </a:rPr>
              <a:t>(100, </a:t>
            </a:r>
            <a:r>
              <a:rPr lang="es-AR" sz="1200" dirty="0" err="1">
                <a:latin typeface="Avenir Next LT Pro Light" panose="020B0304020202020204" pitchFamily="34" charset="0"/>
              </a:rPr>
              <a:t>activation</a:t>
            </a:r>
            <a:r>
              <a:rPr lang="es-AR" sz="1200" dirty="0">
                <a:latin typeface="Avenir Next LT Pro Light" panose="020B0304020202020204" pitchFamily="34" charset="0"/>
              </a:rPr>
              <a:t>="</a:t>
            </a:r>
            <a:r>
              <a:rPr lang="es-AR" sz="1200" dirty="0" err="1">
                <a:latin typeface="Avenir Next LT Pro Light" panose="020B0304020202020204" pitchFamily="34" charset="0"/>
              </a:rPr>
              <a:t>relu</a:t>
            </a:r>
            <a:r>
              <a:rPr lang="es-AR" sz="1200" dirty="0">
                <a:latin typeface="Avenir Next LT Pro Light" panose="020B0304020202020204" pitchFamily="34" charset="0"/>
              </a:rPr>
              <a:t>",</a:t>
            </a:r>
            <a:r>
              <a:rPr lang="es-AR" sz="1200" dirty="0" err="1">
                <a:latin typeface="Avenir Next LT Pro Light" panose="020B0304020202020204" pitchFamily="34" charset="0"/>
              </a:rPr>
              <a:t>kernel_initializer</a:t>
            </a:r>
            <a:r>
              <a:rPr lang="es-AR" sz="1200" dirty="0">
                <a:latin typeface="Avenir Next LT Pro Light" panose="020B0304020202020204" pitchFamily="34" charset="0"/>
              </a:rPr>
              <a:t>='</a:t>
            </a:r>
            <a:r>
              <a:rPr lang="es-AR" sz="1200" dirty="0" err="1">
                <a:latin typeface="Avenir Next LT Pro Light" panose="020B0304020202020204" pitchFamily="34" charset="0"/>
              </a:rPr>
              <a:t>he_uniform</a:t>
            </a:r>
            <a:r>
              <a:rPr lang="es-AR" sz="1200" dirty="0">
                <a:latin typeface="Avenir Next LT Pro Light" panose="020B0304020202020204" pitchFamily="34" charset="0"/>
              </a:rPr>
              <a:t>')(hidden1)</a:t>
            </a:r>
          </a:p>
          <a:p>
            <a:r>
              <a:rPr lang="es-AR" sz="1200" dirty="0">
                <a:latin typeface="Avenir Next LT Pro Light" panose="020B0304020202020204" pitchFamily="34" charset="0"/>
              </a:rPr>
              <a:t>output = </a:t>
            </a:r>
            <a:r>
              <a:rPr lang="es-AR" sz="1200" dirty="0" err="1">
                <a:latin typeface="Avenir Next LT Pro Light" panose="020B0304020202020204" pitchFamily="34" charset="0"/>
              </a:rPr>
              <a:t>keras.layers.Dense</a:t>
            </a:r>
            <a:r>
              <a:rPr lang="es-AR" sz="1200" dirty="0">
                <a:latin typeface="Avenir Next LT Pro Light" panose="020B0304020202020204" pitchFamily="34" charset="0"/>
              </a:rPr>
              <a:t>(1, </a:t>
            </a:r>
            <a:r>
              <a:rPr lang="es-AR" sz="1200" dirty="0" err="1">
                <a:latin typeface="Avenir Next LT Pro Light" panose="020B0304020202020204" pitchFamily="34" charset="0"/>
              </a:rPr>
              <a:t>activation</a:t>
            </a:r>
            <a:r>
              <a:rPr lang="es-AR" sz="1200" dirty="0">
                <a:latin typeface="Avenir Next LT Pro Light" panose="020B0304020202020204" pitchFamily="34" charset="0"/>
              </a:rPr>
              <a:t>="</a:t>
            </a:r>
            <a:r>
              <a:rPr lang="es-AR" sz="1200" dirty="0" err="1">
                <a:latin typeface="Avenir Next LT Pro Light" panose="020B0304020202020204" pitchFamily="34" charset="0"/>
              </a:rPr>
              <a:t>sigmoid</a:t>
            </a:r>
            <a:r>
              <a:rPr lang="es-AR" sz="1200" dirty="0">
                <a:latin typeface="Avenir Next LT Pro Light" panose="020B0304020202020204" pitchFamily="34" charset="0"/>
              </a:rPr>
              <a:t>")(hidden2)</a:t>
            </a:r>
            <a:br>
              <a:rPr lang="es-AR" sz="1200" dirty="0">
                <a:latin typeface="Avenir Next LT Pro Light" panose="020B0304020202020204" pitchFamily="34" charset="0"/>
              </a:rPr>
            </a:br>
            <a:r>
              <a:rPr lang="es-AR" sz="1200" dirty="0" err="1">
                <a:latin typeface="Avenir Next LT Pro Light" panose="020B0304020202020204" pitchFamily="34" charset="0"/>
              </a:rPr>
              <a:t>model</a:t>
            </a:r>
            <a:r>
              <a:rPr lang="es-AR" sz="1200" dirty="0">
                <a:latin typeface="Avenir Next LT Pro Light" panose="020B0304020202020204" pitchFamily="34" charset="0"/>
              </a:rPr>
              <a:t> = </a:t>
            </a:r>
            <a:r>
              <a:rPr lang="es-AR" sz="1200" dirty="0" err="1">
                <a:latin typeface="Avenir Next LT Pro Light" panose="020B0304020202020204" pitchFamily="34" charset="0"/>
              </a:rPr>
              <a:t>keras.models.Model</a:t>
            </a:r>
            <a:r>
              <a:rPr lang="es-AR" sz="1200" dirty="0">
                <a:latin typeface="Avenir Next LT Pro Light" panose="020B0304020202020204" pitchFamily="34" charset="0"/>
              </a:rPr>
              <a:t>(inputs=[input], outputs=[output])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5C344C-11F2-46F5-9CAB-B50FF6F5BC6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1244" t="41667" r="59147" b="35694"/>
          <a:stretch/>
        </p:blipFill>
        <p:spPr>
          <a:xfrm>
            <a:off x="5143500" y="4010026"/>
            <a:ext cx="3168144" cy="2057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AC4E49F-8C0B-432B-902F-9B9B3EED1D9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1400" t="45556" r="62584" b="30694"/>
          <a:stretch/>
        </p:blipFill>
        <p:spPr>
          <a:xfrm>
            <a:off x="8972550" y="3934895"/>
            <a:ext cx="2590800" cy="2161106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020D8CA9-9819-4595-91AC-EBD08A7ABD61}"/>
              </a:ext>
            </a:extLst>
          </p:cNvPr>
          <p:cNvSpPr/>
          <p:nvPr/>
        </p:nvSpPr>
        <p:spPr>
          <a:xfrm>
            <a:off x="0" y="0"/>
            <a:ext cx="4083728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4" name="CustomShape 1">
            <a:extLst>
              <a:ext uri="{FF2B5EF4-FFF2-40B4-BE49-F238E27FC236}">
                <a16:creationId xmlns:a16="http://schemas.microsoft.com/office/drawing/2014/main" id="{27375F8F-8EAF-426B-BE62-8B8C723284FF}"/>
              </a:ext>
            </a:extLst>
          </p:cNvPr>
          <p:cNvSpPr/>
          <p:nvPr/>
        </p:nvSpPr>
        <p:spPr>
          <a:xfrm>
            <a:off x="375798" y="240186"/>
            <a:ext cx="2465057" cy="84288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s-AR" sz="2400" dirty="0">
                <a:latin typeface="Avenir Next LT Pro Light" panose="020B0304020202020204" pitchFamily="34" charset="0"/>
              </a:rPr>
              <a:t>En resumen…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AE6664-40FD-4163-9207-FB2F0F35D3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634" t="26019" r="20710" b="28932"/>
          <a:stretch/>
        </p:blipFill>
        <p:spPr>
          <a:xfrm>
            <a:off x="4855434" y="3438525"/>
            <a:ext cx="7338154" cy="30656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CF40DF5-D9A2-4296-A4CB-012DA26101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401" t="19935" r="18671" b="37088"/>
          <a:stretch/>
        </p:blipFill>
        <p:spPr>
          <a:xfrm>
            <a:off x="0" y="4722920"/>
            <a:ext cx="4731501" cy="2135080"/>
          </a:xfrm>
          <a:prstGeom prst="rect">
            <a:avLst/>
          </a:prstGeom>
        </p:spPr>
      </p:pic>
      <p:sp>
        <p:nvSpPr>
          <p:cNvPr id="12" name="CustomShape 1">
            <a:extLst>
              <a:ext uri="{FF2B5EF4-FFF2-40B4-BE49-F238E27FC236}">
                <a16:creationId xmlns:a16="http://schemas.microsoft.com/office/drawing/2014/main" id="{89149127-B5C2-47C9-ADA5-82E1B46489FF}"/>
              </a:ext>
            </a:extLst>
          </p:cNvPr>
          <p:cNvSpPr/>
          <p:nvPr/>
        </p:nvSpPr>
        <p:spPr>
          <a:xfrm>
            <a:off x="0" y="1031778"/>
            <a:ext cx="4039340" cy="3620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Avenir Next LT Pro Light" panose="020B0304020202020204" pitchFamily="34" charset="0"/>
              </a:rPr>
              <a:t>L</a:t>
            </a:r>
            <a:r>
              <a:rPr lang="es-AR" sz="1600" dirty="0">
                <a:latin typeface="Avenir Next LT Pro Light" panose="020B0304020202020204" pitchFamily="34" charset="0"/>
              </a:rPr>
              <a:t>as </a:t>
            </a:r>
            <a:r>
              <a:rPr lang="es-AR" sz="1600" dirty="0" err="1">
                <a:latin typeface="Avenir Next LT Pro Light" panose="020B0304020202020204" pitchFamily="34" charset="0"/>
              </a:rPr>
              <a:t>hiperparametrización</a:t>
            </a:r>
            <a:r>
              <a:rPr lang="es-AR" sz="1600" dirty="0">
                <a:latin typeface="Avenir Next LT Pro Light" panose="020B0304020202020204" pitchFamily="34" charset="0"/>
              </a:rPr>
              <a:t> logró mejorar el score de entrenamiento en todos los casos.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s-AR" sz="1600" dirty="0">
                <a:latin typeface="Avenir Next LT Pro Light" panose="020B0304020202020204" pitchFamily="34" charset="0"/>
              </a:rPr>
              <a:t>La incorporación de “Time” mejora el </a:t>
            </a:r>
            <a:r>
              <a:rPr lang="es-AR" sz="1600" dirty="0" err="1">
                <a:latin typeface="Avenir Next LT Pro Light" panose="020B0304020202020204" pitchFamily="34" charset="0"/>
              </a:rPr>
              <a:t>recall</a:t>
            </a:r>
            <a:r>
              <a:rPr lang="es-AR" sz="1600" dirty="0">
                <a:latin typeface="Avenir Next LT Pro Light" panose="020B0304020202020204" pitchFamily="34" charset="0"/>
              </a:rPr>
              <a:t> notoriamente.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s-AR" sz="1600" dirty="0">
                <a:latin typeface="Avenir Next LT Pro Light" panose="020B0304020202020204" pitchFamily="34" charset="0"/>
              </a:rPr>
              <a:t>Hay una caída sustancial en los </a:t>
            </a:r>
            <a:r>
              <a:rPr lang="es-AR" sz="1600" dirty="0" err="1">
                <a:latin typeface="Avenir Next LT Pro Light" panose="020B0304020202020204" pitchFamily="34" charset="0"/>
              </a:rPr>
              <a:t>scorings</a:t>
            </a:r>
            <a:r>
              <a:rPr lang="es-AR" sz="1600" dirty="0">
                <a:latin typeface="Avenir Next LT Pro Light" panose="020B0304020202020204" pitchFamily="34" charset="0"/>
              </a:rPr>
              <a:t> de </a:t>
            </a:r>
            <a:r>
              <a:rPr lang="es-AR" sz="1600" dirty="0" err="1">
                <a:latin typeface="Avenir Next LT Pro Light" panose="020B0304020202020204" pitchFamily="34" charset="0"/>
              </a:rPr>
              <a:t>testing</a:t>
            </a:r>
            <a:r>
              <a:rPr lang="es-AR" sz="1600" dirty="0">
                <a:latin typeface="Avenir Next LT Pro Light" panose="020B0304020202020204" pitchFamily="34" charset="0"/>
              </a:rPr>
              <a:t>. Era esperable tras observar la alta varianza en entrenamiento.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sz="1600" dirty="0">
                <a:latin typeface="Avenir Next LT Pro Light" panose="020B0304020202020204" pitchFamily="34" charset="0"/>
              </a:rPr>
              <a:t>Se observó mejores resultados en modelos con más “</a:t>
            </a:r>
            <a:r>
              <a:rPr lang="es-AR" sz="1600" dirty="0" err="1">
                <a:latin typeface="Avenir Next LT Pro Light" panose="020B0304020202020204" pitchFamily="34" charset="0"/>
              </a:rPr>
              <a:t>bias</a:t>
            </a:r>
            <a:r>
              <a:rPr lang="es-AR" sz="1600" dirty="0">
                <a:latin typeface="Avenir Next LT Pro Light" panose="020B0304020202020204" pitchFamily="34" charset="0"/>
              </a:rPr>
              <a:t>”.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s-AR" sz="1600" dirty="0">
                <a:latin typeface="Avenir Next LT Pro Light" panose="020B0304020202020204" pitchFamily="34" charset="0"/>
              </a:rPr>
              <a:t>SMOTE fue una herramienta indispensable para nuestro análisis y los </a:t>
            </a:r>
            <a:r>
              <a:rPr lang="es-AR" sz="1600" dirty="0" err="1">
                <a:latin typeface="Avenir Next LT Pro Light" panose="020B0304020202020204" pitchFamily="34" charset="0"/>
              </a:rPr>
              <a:t>scorings</a:t>
            </a:r>
            <a:r>
              <a:rPr lang="es-AR" sz="1600" dirty="0">
                <a:latin typeface="Avenir Next LT Pro Light" panose="020B0304020202020204" pitchFamily="34" charset="0"/>
              </a:rPr>
              <a:t>.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s-AR" sz="1600" dirty="0">
              <a:latin typeface="Avenir Next LT Pro Light" panose="020B0304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C33EE65-A16C-47F3-BCEB-820295EDFDF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322" t="24861" r="65084" b="43750"/>
          <a:stretch/>
        </p:blipFill>
        <p:spPr>
          <a:xfrm>
            <a:off x="4067174" y="0"/>
            <a:ext cx="2420025" cy="314325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58A5D6E-7951-4F04-9D34-43B6D0B976C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1478" t="23194" r="32663" b="43195"/>
          <a:stretch/>
        </p:blipFill>
        <p:spPr>
          <a:xfrm>
            <a:off x="6534150" y="466725"/>
            <a:ext cx="5660486" cy="233362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B142624-AA0D-471D-B1B3-4A958A82CCD4}"/>
              </a:ext>
            </a:extLst>
          </p:cNvPr>
          <p:cNvSpPr/>
          <p:nvPr/>
        </p:nvSpPr>
        <p:spPr>
          <a:xfrm>
            <a:off x="0" y="5595042"/>
            <a:ext cx="12113537" cy="3440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1582B71-F8A9-434E-8323-31EF04FCD23F}"/>
              </a:ext>
            </a:extLst>
          </p:cNvPr>
          <p:cNvSpPr/>
          <p:nvPr/>
        </p:nvSpPr>
        <p:spPr>
          <a:xfrm>
            <a:off x="0" y="3116574"/>
            <a:ext cx="12193588" cy="35090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D485B99-838A-4F81-982B-C6F9C8B38E61}"/>
              </a:ext>
            </a:extLst>
          </p:cNvPr>
          <p:cNvSpPr/>
          <p:nvPr/>
        </p:nvSpPr>
        <p:spPr>
          <a:xfrm>
            <a:off x="0" y="1204111"/>
            <a:ext cx="12193588" cy="3530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83" name="CustomShape 1"/>
          <p:cNvSpPr/>
          <p:nvPr/>
        </p:nvSpPr>
        <p:spPr>
          <a:xfrm>
            <a:off x="1934413" y="6397927"/>
            <a:ext cx="11022840" cy="36787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s-AR" sz="1600" b="0" strike="noStrike" spc="284" dirty="0">
                <a:latin typeface="Avenir Next LT Pro Light"/>
                <a:ea typeface="DejaVu Sans"/>
              </a:rPr>
              <a:t>Fuente: </a:t>
            </a:r>
            <a:r>
              <a:rPr lang="es-AR" sz="1800" b="0" strike="noStrike" spc="-1" dirty="0">
                <a:latin typeface="Avenir Next LT Pro Light"/>
                <a:ea typeface="DejaVu Sans"/>
              </a:rPr>
              <a:t>https://www.kaggle.com/andrewmvd/heart-failure-clinical-data</a:t>
            </a:r>
            <a:endParaRPr lang="es-AR" sz="1800" b="0" strike="noStrike" spc="-1" dirty="0">
              <a:latin typeface="Arial"/>
            </a:endParaRPr>
          </a:p>
        </p:txBody>
      </p:sp>
      <p:sp>
        <p:nvSpPr>
          <p:cNvPr id="84" name="CustomShape 2"/>
          <p:cNvSpPr/>
          <p:nvPr/>
        </p:nvSpPr>
        <p:spPr>
          <a:xfrm>
            <a:off x="650908" y="1209614"/>
            <a:ext cx="11542680" cy="507685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s-AR" sz="1800" b="1" strike="noStrike" spc="-1" dirty="0">
                <a:latin typeface="Avenir Next LT Pro Light"/>
                <a:ea typeface="DejaVu Sans"/>
              </a:rPr>
              <a:t>BINARIAS</a:t>
            </a:r>
            <a:endParaRPr lang="es-AR" sz="1800" b="1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AR" sz="1800" b="1" strike="noStrike" spc="-1" dirty="0" err="1">
                <a:latin typeface="Avenir Next LT Pro Light"/>
                <a:ea typeface="DejaVu Sans"/>
              </a:rPr>
              <a:t>anaemia</a:t>
            </a:r>
            <a:r>
              <a:rPr lang="es-AR" sz="1800" b="0" strike="noStrike" spc="-1" dirty="0">
                <a:latin typeface="Avenir Next LT Pro Light"/>
                <a:ea typeface="DejaVu Sans"/>
              </a:rPr>
              <a:t>: Disminución de glóbulos rojos o hemoglobina</a:t>
            </a:r>
            <a:endParaRPr lang="es-AR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AR" sz="1800" b="1" strike="noStrike" spc="-1" dirty="0">
                <a:latin typeface="Avenir Next LT Pro Light"/>
                <a:ea typeface="DejaVu Sans"/>
              </a:rPr>
              <a:t>sex</a:t>
            </a:r>
            <a:r>
              <a:rPr lang="es-AR" sz="1800" b="0" strike="noStrike" spc="-1" dirty="0">
                <a:latin typeface="Avenir Next LT Pro Light"/>
                <a:ea typeface="DejaVu Sans"/>
              </a:rPr>
              <a:t>: Mujer u hombre </a:t>
            </a:r>
            <a:endParaRPr lang="es-AR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AR" sz="1800" b="1" strike="noStrike" spc="-1" dirty="0">
                <a:latin typeface="Avenir Next LT Pro Light"/>
                <a:ea typeface="DejaVu Sans"/>
              </a:rPr>
              <a:t>smoking</a:t>
            </a:r>
            <a:r>
              <a:rPr lang="es-AR" sz="1800" b="0" strike="noStrike" spc="-1" dirty="0">
                <a:latin typeface="Avenir Next LT Pro Light"/>
                <a:ea typeface="DejaVu Sans"/>
              </a:rPr>
              <a:t>: Si el paciente fuma</a:t>
            </a:r>
            <a:endParaRPr lang="es-AR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AR" sz="1800" b="1" strike="noStrike" spc="-1" dirty="0">
                <a:latin typeface="Avenir Next LT Pro Light"/>
                <a:ea typeface="DejaVu Sans"/>
              </a:rPr>
              <a:t>diabetes</a:t>
            </a:r>
            <a:r>
              <a:rPr lang="es-AR" sz="1800" b="0" strike="noStrike" spc="-1" dirty="0">
                <a:latin typeface="Avenir Next LT Pro Light"/>
                <a:ea typeface="DejaVu Sans"/>
              </a:rPr>
              <a:t>: Si el paciente tiene diabetes </a:t>
            </a:r>
            <a:endParaRPr lang="es-AR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AR" sz="1800" b="1" strike="noStrike" spc="-1" dirty="0" err="1">
                <a:latin typeface="Avenir Next LT Pro Light"/>
                <a:ea typeface="DejaVu Sans"/>
              </a:rPr>
              <a:t>high_blood_pressure</a:t>
            </a:r>
            <a:r>
              <a:rPr lang="es-AR" sz="1800" b="0" strike="noStrike" spc="-1" dirty="0">
                <a:latin typeface="Avenir Next LT Pro Light"/>
                <a:ea typeface="DejaVu Sans"/>
              </a:rPr>
              <a:t>: Si el paciente tiene hipertensión </a:t>
            </a:r>
            <a:endParaRPr lang="es-AR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s-AR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AR" b="1" strike="noStrike" spc="-1" dirty="0">
                <a:latin typeface="Avenir Next LT Pro Light"/>
                <a:ea typeface="DejaVu Sans"/>
              </a:rPr>
              <a:t>CONTINUAS</a:t>
            </a:r>
            <a:endParaRPr lang="es-AR" b="1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AR" b="1" strike="noStrike" spc="-1" dirty="0" err="1">
                <a:latin typeface="Avenir Next LT Pro Light"/>
                <a:ea typeface="DejaVu Sans"/>
              </a:rPr>
              <a:t>age</a:t>
            </a:r>
            <a:r>
              <a:rPr lang="es-AR" b="0" strike="noStrike" spc="-1" dirty="0">
                <a:latin typeface="Avenir Next LT Pro Light"/>
                <a:ea typeface="DejaVu Sans"/>
              </a:rPr>
              <a:t>: Edad del paciente  (años)</a:t>
            </a:r>
            <a:endParaRPr lang="es-AR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AR" b="1" strike="noStrike" spc="-1" dirty="0" err="1">
                <a:latin typeface="Avenir Next LT Pro Light"/>
                <a:ea typeface="DejaVu Sans"/>
              </a:rPr>
              <a:t>creatinine_phosphokinase</a:t>
            </a:r>
            <a:r>
              <a:rPr lang="es-AR" b="0" strike="noStrike" spc="-1" dirty="0">
                <a:latin typeface="Avenir Next LT Pro Light"/>
                <a:ea typeface="DejaVu Sans"/>
              </a:rPr>
              <a:t>: Nivel de enzimas CPK en sangre (</a:t>
            </a:r>
            <a:r>
              <a:rPr lang="es-AR" b="0" strike="noStrike" spc="-1" dirty="0" err="1">
                <a:latin typeface="Avenir Next LT Pro Light"/>
                <a:ea typeface="DejaVu Sans"/>
              </a:rPr>
              <a:t>mcg</a:t>
            </a:r>
            <a:r>
              <a:rPr lang="es-AR" b="0" strike="noStrike" spc="-1" dirty="0">
                <a:latin typeface="Avenir Next LT Pro Light"/>
                <a:ea typeface="DejaVu Sans"/>
              </a:rPr>
              <a:t>/L)</a:t>
            </a:r>
            <a:endParaRPr lang="es-AR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AR" b="1" strike="noStrike" spc="-1" dirty="0" err="1">
                <a:latin typeface="Avenir Next LT Pro Light"/>
                <a:ea typeface="DejaVu Sans"/>
              </a:rPr>
              <a:t>ejection_fraction</a:t>
            </a:r>
            <a:r>
              <a:rPr lang="es-AR" b="0" strike="noStrike" spc="-1" dirty="0">
                <a:latin typeface="Avenir Next LT Pro Light"/>
                <a:ea typeface="DejaVu Sans"/>
              </a:rPr>
              <a:t>: Porcentaje de sangre eyectada del corazón por contracción (%)</a:t>
            </a:r>
            <a:endParaRPr lang="es-AR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AR" b="1" strike="noStrike" spc="-1" dirty="0" err="1">
                <a:latin typeface="Avenir Next LT Pro Light"/>
                <a:ea typeface="DejaVu Sans"/>
              </a:rPr>
              <a:t>platelets</a:t>
            </a:r>
            <a:r>
              <a:rPr lang="es-AR" b="0" strike="noStrike" spc="-1" dirty="0">
                <a:latin typeface="Avenir Next LT Pro Light"/>
                <a:ea typeface="DejaVu Sans"/>
              </a:rPr>
              <a:t>: Plaquetas en sangre (</a:t>
            </a:r>
            <a:r>
              <a:rPr lang="es-AR" b="0" strike="noStrike" spc="-1" dirty="0" err="1">
                <a:latin typeface="Avenir Next LT Pro Light"/>
                <a:ea typeface="DejaVu Sans"/>
              </a:rPr>
              <a:t>kiloplatelets</a:t>
            </a:r>
            <a:r>
              <a:rPr lang="es-AR" b="0" strike="noStrike" spc="-1" dirty="0">
                <a:latin typeface="Avenir Next LT Pro Light"/>
                <a:ea typeface="DejaVu Sans"/>
              </a:rPr>
              <a:t>/</a:t>
            </a:r>
            <a:r>
              <a:rPr lang="es-AR" b="0" strike="noStrike" spc="-1" dirty="0" err="1">
                <a:latin typeface="Avenir Next LT Pro Light"/>
                <a:ea typeface="DejaVu Sans"/>
              </a:rPr>
              <a:t>mL</a:t>
            </a:r>
            <a:r>
              <a:rPr lang="es-AR" b="0" strike="noStrike" spc="-1" dirty="0">
                <a:latin typeface="Avenir Next LT Pro Light"/>
                <a:ea typeface="DejaVu Sans"/>
              </a:rPr>
              <a:t>)</a:t>
            </a:r>
            <a:endParaRPr lang="es-AR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AR" b="1" strike="noStrike" spc="-1" dirty="0" err="1">
                <a:latin typeface="Avenir Next LT Pro Light"/>
                <a:ea typeface="DejaVu Sans"/>
              </a:rPr>
              <a:t>serum_creatinine</a:t>
            </a:r>
            <a:r>
              <a:rPr lang="es-AR" b="0" strike="noStrike" spc="-1" dirty="0">
                <a:latin typeface="Avenir Next LT Pro Light"/>
                <a:ea typeface="DejaVu Sans"/>
              </a:rPr>
              <a:t>: Nivel de creatinina sérica en sangre (mg/</a:t>
            </a:r>
            <a:r>
              <a:rPr lang="es-AR" b="0" strike="noStrike" spc="-1" dirty="0" err="1">
                <a:latin typeface="Avenir Next LT Pro Light"/>
                <a:ea typeface="DejaVu Sans"/>
              </a:rPr>
              <a:t>dL</a:t>
            </a:r>
            <a:r>
              <a:rPr lang="es-AR" b="0" strike="noStrike" spc="-1" dirty="0">
                <a:latin typeface="Avenir Next LT Pro Light"/>
                <a:ea typeface="DejaVu Sans"/>
              </a:rPr>
              <a:t>)</a:t>
            </a:r>
            <a:endParaRPr lang="es-AR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AR" b="1" strike="noStrike" spc="-1" dirty="0" err="1">
                <a:latin typeface="Avenir Next LT Pro Light"/>
                <a:ea typeface="DejaVu Sans"/>
              </a:rPr>
              <a:t>serum_sodium</a:t>
            </a:r>
            <a:r>
              <a:rPr lang="es-AR" b="0" strike="noStrike" spc="-1" dirty="0">
                <a:latin typeface="Avenir Next LT Pro Light"/>
                <a:ea typeface="DejaVu Sans"/>
              </a:rPr>
              <a:t>: Nivel de sodio sérica en sangre (mEq/L)</a:t>
            </a:r>
            <a:endParaRPr lang="es-AR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AR" b="1" strike="noStrike" spc="-1" dirty="0">
                <a:latin typeface="Avenir Next LT Pro Light"/>
                <a:ea typeface="DejaVu Sans"/>
              </a:rPr>
              <a:t>time</a:t>
            </a:r>
            <a:r>
              <a:rPr lang="es-AR" b="0" strike="noStrike" spc="-1" dirty="0">
                <a:latin typeface="Avenir Next LT Pro Light"/>
                <a:ea typeface="DejaVu Sans"/>
              </a:rPr>
              <a:t>: Periodo de seguimiento (días)</a:t>
            </a:r>
            <a:endParaRPr lang="es-AR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s-AR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AR" b="1" strike="noStrike" spc="-1" dirty="0">
                <a:latin typeface="Avenir Next LT Pro Light"/>
                <a:ea typeface="DejaVu Sans"/>
              </a:rPr>
              <a:t>TARGET</a:t>
            </a:r>
            <a:endParaRPr lang="es-AR" b="1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AR" b="1" strike="noStrike" spc="-1" dirty="0">
                <a:latin typeface="Avenir Next LT Pro Light"/>
                <a:ea typeface="DejaVu Sans"/>
              </a:rPr>
              <a:t>DEATH_EVENT</a:t>
            </a:r>
            <a:r>
              <a:rPr lang="es-AR" b="0" strike="noStrike" spc="-1" dirty="0">
                <a:latin typeface="Avenir Next LT Pro Light"/>
                <a:ea typeface="DejaVu Sans"/>
              </a:rPr>
              <a:t>: Si el paciente falleció durante el periodo de seguimiento</a:t>
            </a:r>
            <a:endParaRPr lang="es-AR" b="0" strike="noStrike" spc="-1" dirty="0">
              <a:latin typeface="Arial"/>
            </a:endParaRPr>
          </a:p>
        </p:txBody>
      </p:sp>
      <p:sp>
        <p:nvSpPr>
          <p:cNvPr id="85" name="CustomShape 3"/>
          <p:cNvSpPr/>
          <p:nvPr/>
        </p:nvSpPr>
        <p:spPr>
          <a:xfrm>
            <a:off x="670823" y="148564"/>
            <a:ext cx="10671480" cy="82954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400" b="1" strike="noStrike" spc="585" dirty="0">
                <a:latin typeface="Avenir Next LT Pro Light"/>
                <a:ea typeface="DejaVu Sans"/>
              </a:rPr>
              <a:t>DATASET</a:t>
            </a:r>
            <a:r>
              <a:rPr lang="en-US" sz="2400" b="1" strike="noStrike" spc="-1" dirty="0">
                <a:latin typeface="Avenir Next LT Pro Light"/>
                <a:ea typeface="DejaVu Sans"/>
              </a:rPr>
              <a:t>  </a:t>
            </a:r>
            <a:endParaRPr lang="es-AR" sz="2400" b="1" strike="noStrike" spc="-1" dirty="0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400" b="1" strike="noStrike" spc="-1" dirty="0">
                <a:latin typeface="Avenir Next LT Pro Light"/>
                <a:ea typeface="DejaVu Sans"/>
              </a:rPr>
              <a:t>299 PACIENTES 12 FEATURES 1 TARGET </a:t>
            </a:r>
            <a:endParaRPr lang="es-AR" sz="2400" b="1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C10C496-FA7E-434B-AE21-EAE164CBC481}"/>
              </a:ext>
            </a:extLst>
          </p:cNvPr>
          <p:cNvSpPr/>
          <p:nvPr/>
        </p:nvSpPr>
        <p:spPr>
          <a:xfrm>
            <a:off x="0" y="782288"/>
            <a:ext cx="12193588" cy="283909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87" name="CustomShape 1"/>
          <p:cNvSpPr/>
          <p:nvPr/>
        </p:nvSpPr>
        <p:spPr>
          <a:xfrm>
            <a:off x="343986" y="857049"/>
            <a:ext cx="7025534" cy="267620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b="1" strike="noStrike" spc="-1" dirty="0" err="1">
                <a:latin typeface="Avenir Next LT Pro Light" panose="020B0304020202020204" pitchFamily="34" charset="0"/>
                <a:ea typeface="DejaVu Sans"/>
              </a:rPr>
              <a:t>creatinine_phosphokinase.mean</a:t>
            </a:r>
            <a:r>
              <a:rPr lang="en-US" sz="1400" b="1" strike="noStrike" spc="-1" dirty="0">
                <a:latin typeface="Avenir Next LT Pro Light" panose="020B0304020202020204" pitchFamily="34" charset="0"/>
                <a:ea typeface="DejaVu Sans"/>
              </a:rPr>
              <a:t>() </a:t>
            </a:r>
            <a:r>
              <a:rPr lang="en-US" sz="1400" b="0" strike="noStrike" spc="-1" dirty="0">
                <a:latin typeface="Avenir Next LT Pro Light" panose="020B0304020202020204" pitchFamily="34" charset="0"/>
                <a:ea typeface="DejaVu Sans"/>
              </a:rPr>
              <a:t>= 581.8 mcg/L (valor normal &lt;120 )</a:t>
            </a:r>
            <a:endParaRPr lang="es-AR" sz="1400" b="0" strike="noStrike" spc="-1" dirty="0">
              <a:latin typeface="Avenir Next LT Pro Light" panose="020B0304020202020204" pitchFamily="34" charset="0"/>
              <a:ea typeface="DejaVu Sans"/>
            </a:endParaRPr>
          </a:p>
          <a:p>
            <a:pPr>
              <a:lnSpc>
                <a:spcPct val="100000"/>
              </a:lnSpc>
            </a:pPr>
            <a:r>
              <a:rPr lang="en-US" sz="1400" b="0" i="1" strike="noStrike" spc="-1" dirty="0" err="1">
                <a:latin typeface="Avenir Next LT Pro Light" panose="020B0304020202020204" pitchFamily="34" charset="0"/>
                <a:ea typeface="DejaVu Sans"/>
              </a:rPr>
              <a:t>Valores</a:t>
            </a:r>
            <a:r>
              <a:rPr lang="en-US" sz="1400" b="0" i="1" strike="noStrike" spc="-1" dirty="0">
                <a:latin typeface="Avenir Next LT Pro Light" panose="020B0304020202020204" pitchFamily="34" charset="0"/>
                <a:ea typeface="DejaVu Sans"/>
              </a:rPr>
              <a:t> altos </a:t>
            </a:r>
            <a:r>
              <a:rPr lang="en-US" sz="1400" b="0" i="1" strike="noStrike" spc="-1" dirty="0" err="1">
                <a:latin typeface="Avenir Next LT Pro Light" panose="020B0304020202020204" pitchFamily="34" charset="0"/>
                <a:ea typeface="DejaVu Sans"/>
              </a:rPr>
              <a:t>en</a:t>
            </a:r>
            <a:r>
              <a:rPr lang="en-US" sz="1400" b="0" i="1" strike="noStrike" spc="-1" dirty="0">
                <a:latin typeface="Avenir Next LT Pro Light" panose="020B0304020202020204" pitchFamily="34" charset="0"/>
                <a:ea typeface="DejaVu Sans"/>
              </a:rPr>
              <a:t> </a:t>
            </a:r>
            <a:r>
              <a:rPr lang="en-US" sz="1400" b="0" i="1" strike="noStrike" spc="-1" dirty="0" err="1">
                <a:latin typeface="Avenir Next LT Pro Light" panose="020B0304020202020204" pitchFamily="34" charset="0"/>
                <a:ea typeface="DejaVu Sans"/>
              </a:rPr>
              <a:t>pacientes</a:t>
            </a:r>
            <a:r>
              <a:rPr lang="en-US" sz="1400" b="0" i="1" strike="noStrike" spc="-1" dirty="0">
                <a:latin typeface="Avenir Next LT Pro Light" panose="020B0304020202020204" pitchFamily="34" charset="0"/>
                <a:ea typeface="DejaVu Sans"/>
              </a:rPr>
              <a:t> con AC o Pericarditis posterior a un AC</a:t>
            </a:r>
            <a:endParaRPr lang="es-AR" sz="1400" b="0" i="1" strike="noStrike" spc="-1" dirty="0">
              <a:latin typeface="Avenir Next LT Pro Light" panose="020B0304020202020204" pitchFamily="34" charset="0"/>
            </a:endParaRPr>
          </a:p>
          <a:p>
            <a:pPr>
              <a:lnSpc>
                <a:spcPct val="100000"/>
              </a:lnSpc>
            </a:pPr>
            <a:endParaRPr lang="es-AR" sz="1400" b="0" strike="noStrike" spc="-1" dirty="0">
              <a:latin typeface="Avenir Next LT Pro Light" panose="020B03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1400" b="1" strike="noStrike" spc="-1" dirty="0" err="1">
                <a:latin typeface="Avenir Next LT Pro Light" panose="020B0304020202020204" pitchFamily="34" charset="0"/>
                <a:ea typeface="DejaVu Sans"/>
              </a:rPr>
              <a:t>ejection_fraction.mean</a:t>
            </a:r>
            <a:r>
              <a:rPr lang="en-US" sz="1400" b="1" strike="noStrike" spc="-1" dirty="0">
                <a:latin typeface="Avenir Next LT Pro Light" panose="020B0304020202020204" pitchFamily="34" charset="0"/>
                <a:ea typeface="DejaVu Sans"/>
              </a:rPr>
              <a:t>() </a:t>
            </a:r>
            <a:r>
              <a:rPr lang="en-US" sz="1400" b="0" strike="noStrike" spc="-1" dirty="0">
                <a:latin typeface="Avenir Next LT Pro Light" panose="020B0304020202020204" pitchFamily="34" charset="0"/>
                <a:ea typeface="DejaVu Sans"/>
              </a:rPr>
              <a:t>= 38%  (valor </a:t>
            </a:r>
            <a:r>
              <a:rPr lang="en-US" sz="1400" b="0" strike="noStrike" spc="-1" dirty="0" err="1">
                <a:latin typeface="Avenir Next LT Pro Light" panose="020B0304020202020204" pitchFamily="34" charset="0"/>
                <a:ea typeface="DejaVu Sans"/>
              </a:rPr>
              <a:t>mínimo</a:t>
            </a:r>
            <a:r>
              <a:rPr lang="en-US" sz="1400" b="0" strike="noStrike" spc="-1" dirty="0">
                <a:latin typeface="Avenir Next LT Pro Light" panose="020B0304020202020204" pitchFamily="34" charset="0"/>
                <a:ea typeface="DejaVu Sans"/>
              </a:rPr>
              <a:t> </a:t>
            </a:r>
            <a:r>
              <a:rPr lang="en-US" sz="1400" b="0" strike="noStrike" spc="-1" dirty="0" err="1">
                <a:latin typeface="Avenir Next LT Pro Light" panose="020B0304020202020204" pitchFamily="34" charset="0"/>
                <a:ea typeface="DejaVu Sans"/>
              </a:rPr>
              <a:t>crítico</a:t>
            </a:r>
            <a:r>
              <a:rPr lang="en-US" sz="1400" b="0" strike="noStrike" spc="-1" dirty="0">
                <a:latin typeface="Avenir Next LT Pro Light" panose="020B0304020202020204" pitchFamily="34" charset="0"/>
                <a:ea typeface="DejaVu Sans"/>
              </a:rPr>
              <a:t> = 41%) </a:t>
            </a:r>
            <a:endParaRPr lang="es-AR" sz="1400" b="0" strike="noStrike" spc="-1" dirty="0">
              <a:latin typeface="Avenir Next LT Pro Light" panose="020B03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1400" b="0" i="1" strike="noStrike" spc="-1" dirty="0">
                <a:latin typeface="Avenir Next LT Pro Light" panose="020B0304020202020204" pitchFamily="34" charset="0"/>
                <a:ea typeface="DejaVu Sans"/>
              </a:rPr>
              <a:t>La </a:t>
            </a:r>
            <a:r>
              <a:rPr lang="en-US" sz="1400" b="0" i="1" strike="noStrike" spc="-1" dirty="0" err="1">
                <a:latin typeface="Avenir Next LT Pro Light" panose="020B0304020202020204" pitchFamily="34" charset="0"/>
                <a:ea typeface="DejaVu Sans"/>
              </a:rPr>
              <a:t>disminución</a:t>
            </a:r>
            <a:r>
              <a:rPr lang="en-US" sz="1400" b="0" i="1" strike="noStrike" spc="-1" dirty="0">
                <a:latin typeface="Avenir Next LT Pro Light" panose="020B0304020202020204" pitchFamily="34" charset="0"/>
                <a:ea typeface="DejaVu Sans"/>
              </a:rPr>
              <a:t> </a:t>
            </a:r>
            <a:r>
              <a:rPr lang="en-US" sz="1400" b="0" i="1" strike="noStrike" spc="-1" dirty="0" err="1">
                <a:latin typeface="Avenir Next LT Pro Light" panose="020B0304020202020204" pitchFamily="34" charset="0"/>
                <a:ea typeface="DejaVu Sans"/>
              </a:rPr>
              <a:t>puede</a:t>
            </a:r>
            <a:r>
              <a:rPr lang="en-US" sz="1400" b="0" i="1" strike="noStrike" spc="-1" dirty="0">
                <a:latin typeface="Avenir Next LT Pro Light" panose="020B0304020202020204" pitchFamily="34" charset="0"/>
                <a:ea typeface="DejaVu Sans"/>
              </a:rPr>
              <a:t> </a:t>
            </a:r>
            <a:r>
              <a:rPr lang="en-US" sz="1400" b="0" i="1" strike="noStrike" spc="-1" dirty="0" err="1">
                <a:latin typeface="Avenir Next LT Pro Light" panose="020B0304020202020204" pitchFamily="34" charset="0"/>
                <a:ea typeface="DejaVu Sans"/>
              </a:rPr>
              <a:t>deberse</a:t>
            </a:r>
            <a:r>
              <a:rPr lang="en-US" sz="1400" b="0" i="1" strike="noStrike" spc="-1" dirty="0">
                <a:latin typeface="Avenir Next LT Pro Light" panose="020B0304020202020204" pitchFamily="34" charset="0"/>
                <a:ea typeface="DejaVu Sans"/>
              </a:rPr>
              <a:t> a un AC o Alta </a:t>
            </a:r>
            <a:r>
              <a:rPr lang="en-US" sz="1400" b="0" i="1" strike="noStrike" spc="-1" dirty="0" err="1">
                <a:latin typeface="Avenir Next LT Pro Light" panose="020B0304020202020204" pitchFamily="34" charset="0"/>
                <a:ea typeface="DejaVu Sans"/>
              </a:rPr>
              <a:t>Presión</a:t>
            </a:r>
            <a:endParaRPr lang="es-AR" sz="1400" b="0" i="1" strike="noStrike" spc="-1" dirty="0">
              <a:latin typeface="Avenir Next LT Pro Light" panose="020B0304020202020204" pitchFamily="34" charset="0"/>
            </a:endParaRPr>
          </a:p>
          <a:p>
            <a:pPr>
              <a:lnSpc>
                <a:spcPct val="100000"/>
              </a:lnSpc>
            </a:pPr>
            <a:endParaRPr lang="es-AR" sz="1400" b="0" strike="noStrike" spc="-1" dirty="0">
              <a:latin typeface="Avenir Next LT Pro Light" panose="020B03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1400" b="1" strike="noStrike" spc="-1" dirty="0" err="1">
                <a:latin typeface="Avenir Next LT Pro Light" panose="020B0304020202020204" pitchFamily="34" charset="0"/>
                <a:ea typeface="DejaVu Sans"/>
              </a:rPr>
              <a:t>serum_creatinine.mean</a:t>
            </a:r>
            <a:r>
              <a:rPr lang="en-US" sz="1400" b="1" strike="noStrike" spc="-1" dirty="0">
                <a:latin typeface="Avenir Next LT Pro Light" panose="020B0304020202020204" pitchFamily="34" charset="0"/>
                <a:ea typeface="DejaVu Sans"/>
              </a:rPr>
              <a:t>() </a:t>
            </a:r>
            <a:r>
              <a:rPr lang="en-US" sz="1400" b="0" strike="noStrike" spc="-1" dirty="0">
                <a:latin typeface="Avenir Next LT Pro Light" panose="020B0304020202020204" pitchFamily="34" charset="0"/>
                <a:ea typeface="DejaVu Sans"/>
              </a:rPr>
              <a:t>= 1.4 mg/dL  (valor normal: </a:t>
            </a:r>
            <a:r>
              <a:rPr lang="en-US" sz="1400" b="0" strike="noStrike" spc="-1" dirty="0" err="1">
                <a:latin typeface="Avenir Next LT Pro Light" panose="020B0304020202020204" pitchFamily="34" charset="0"/>
                <a:ea typeface="DejaVu Sans"/>
              </a:rPr>
              <a:t>mujeres</a:t>
            </a:r>
            <a:r>
              <a:rPr lang="en-US" sz="1400" b="0" strike="noStrike" spc="-1" dirty="0">
                <a:latin typeface="Avenir Next LT Pro Light" panose="020B0304020202020204" pitchFamily="34" charset="0"/>
                <a:ea typeface="DejaVu Sans"/>
              </a:rPr>
              <a:t> &lt; 1.1, hombres &lt; 1.3)</a:t>
            </a:r>
            <a:endParaRPr lang="es-AR" sz="1400" b="0" strike="noStrike" spc="-1" dirty="0">
              <a:latin typeface="Avenir Next LT Pro Light" panose="020B03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1400" b="0" i="1" strike="noStrike" spc="-1" dirty="0" err="1">
                <a:latin typeface="Avenir Next LT Pro Light" panose="020B0304020202020204" pitchFamily="34" charset="0"/>
                <a:ea typeface="DejaVu Sans"/>
              </a:rPr>
              <a:t>Valores</a:t>
            </a:r>
            <a:r>
              <a:rPr lang="en-US" sz="1400" b="0" i="1" strike="noStrike" spc="-1" dirty="0">
                <a:latin typeface="Avenir Next LT Pro Light" panose="020B0304020202020204" pitchFamily="34" charset="0"/>
                <a:ea typeface="DejaVu Sans"/>
              </a:rPr>
              <a:t> altos </a:t>
            </a:r>
            <a:r>
              <a:rPr lang="en-US" sz="1400" b="0" i="1" strike="noStrike" spc="-1" dirty="0" err="1">
                <a:latin typeface="Avenir Next LT Pro Light" panose="020B0304020202020204" pitchFamily="34" charset="0"/>
                <a:ea typeface="DejaVu Sans"/>
              </a:rPr>
              <a:t>indican</a:t>
            </a:r>
            <a:r>
              <a:rPr lang="en-US" sz="1400" b="0" i="1" strike="noStrike" spc="-1" dirty="0">
                <a:latin typeface="Avenir Next LT Pro Light" panose="020B0304020202020204" pitchFamily="34" charset="0"/>
                <a:ea typeface="DejaVu Sans"/>
              </a:rPr>
              <a:t> </a:t>
            </a:r>
            <a:r>
              <a:rPr lang="en-US" sz="1400" b="0" i="1" strike="noStrike" spc="-1" dirty="0" err="1">
                <a:latin typeface="Avenir Next LT Pro Light" panose="020B0304020202020204" pitchFamily="34" charset="0"/>
                <a:ea typeface="DejaVu Sans"/>
              </a:rPr>
              <a:t>problemas</a:t>
            </a:r>
            <a:r>
              <a:rPr lang="en-US" sz="1400" b="0" i="1" strike="noStrike" spc="-1" dirty="0">
                <a:latin typeface="Avenir Next LT Pro Light" panose="020B0304020202020204" pitchFamily="34" charset="0"/>
                <a:ea typeface="DejaVu Sans"/>
              </a:rPr>
              <a:t> </a:t>
            </a:r>
            <a:r>
              <a:rPr lang="en-US" sz="1400" b="0" i="1" strike="noStrike" spc="-1" dirty="0" err="1">
                <a:latin typeface="Avenir Next LT Pro Light" panose="020B0304020202020204" pitchFamily="34" charset="0"/>
                <a:ea typeface="DejaVu Sans"/>
              </a:rPr>
              <a:t>renales</a:t>
            </a:r>
            <a:r>
              <a:rPr lang="en-US" sz="1400" b="0" i="1" strike="noStrike" spc="-1" dirty="0">
                <a:latin typeface="Avenir Next LT Pro Light" panose="020B0304020202020204" pitchFamily="34" charset="0"/>
                <a:ea typeface="DejaVu Sans"/>
              </a:rPr>
              <a:t>, </a:t>
            </a:r>
            <a:r>
              <a:rPr lang="en-US" sz="1400" b="0" i="1" strike="noStrike" spc="-1" dirty="0" err="1">
                <a:latin typeface="Avenir Next LT Pro Light" panose="020B0304020202020204" pitchFamily="34" charset="0"/>
                <a:ea typeface="DejaVu Sans"/>
              </a:rPr>
              <a:t>muy</a:t>
            </a:r>
            <a:r>
              <a:rPr lang="en-US" sz="1400" b="0" i="1" strike="noStrike" spc="-1" dirty="0">
                <a:latin typeface="Avenir Next LT Pro Light" panose="020B0304020202020204" pitchFamily="34" charset="0"/>
                <a:ea typeface="DejaVu Sans"/>
              </a:rPr>
              <a:t> </a:t>
            </a:r>
            <a:r>
              <a:rPr lang="en-US" sz="1400" b="0" i="1" strike="noStrike" spc="-1" dirty="0" err="1">
                <a:latin typeface="Avenir Next LT Pro Light" panose="020B0304020202020204" pitchFamily="34" charset="0"/>
                <a:ea typeface="DejaVu Sans"/>
              </a:rPr>
              <a:t>relacionado</a:t>
            </a:r>
            <a:r>
              <a:rPr lang="en-US" sz="1400" b="0" i="1" strike="noStrike" spc="-1" dirty="0">
                <a:latin typeface="Avenir Next LT Pro Light" panose="020B0304020202020204" pitchFamily="34" charset="0"/>
                <a:ea typeface="DejaVu Sans"/>
              </a:rPr>
              <a:t> con la </a:t>
            </a:r>
            <a:r>
              <a:rPr lang="en-US" sz="1400" b="0" i="1" strike="noStrike" spc="-1" dirty="0" err="1">
                <a:latin typeface="Avenir Next LT Pro Light" panose="020B0304020202020204" pitchFamily="34" charset="0"/>
                <a:ea typeface="DejaVu Sans"/>
              </a:rPr>
              <a:t>presión</a:t>
            </a:r>
            <a:r>
              <a:rPr lang="en-US" sz="1400" b="0" i="1" strike="noStrike" spc="-1" dirty="0">
                <a:latin typeface="Avenir Next LT Pro Light" panose="020B0304020202020204" pitchFamily="34" charset="0"/>
                <a:ea typeface="DejaVu Sans"/>
              </a:rPr>
              <a:t> y </a:t>
            </a:r>
            <a:r>
              <a:rPr lang="en-US" sz="1400" b="0" i="1" strike="noStrike" spc="-1" dirty="0" err="1">
                <a:latin typeface="Avenir Next LT Pro Light" panose="020B0304020202020204" pitchFamily="34" charset="0"/>
                <a:ea typeface="DejaVu Sans"/>
              </a:rPr>
              <a:t>el</a:t>
            </a:r>
            <a:r>
              <a:rPr lang="en-US" sz="1400" b="0" i="1" strike="noStrike" spc="-1" dirty="0">
                <a:latin typeface="Avenir Next LT Pro Light" panose="020B0304020202020204" pitchFamily="34" charset="0"/>
                <a:ea typeface="DejaVu Sans"/>
              </a:rPr>
              <a:t> </a:t>
            </a:r>
            <a:r>
              <a:rPr lang="en-US" sz="1400" b="0" i="1" strike="noStrike" spc="-1" dirty="0" err="1">
                <a:latin typeface="Avenir Next LT Pro Light" panose="020B0304020202020204" pitchFamily="34" charset="0"/>
                <a:ea typeface="DejaVu Sans"/>
              </a:rPr>
              <a:t>corazón</a:t>
            </a:r>
            <a:endParaRPr lang="es-AR" sz="1400" b="0" i="1" strike="noStrike" spc="-1" dirty="0">
              <a:latin typeface="Avenir Next LT Pro Light" panose="020B0304020202020204" pitchFamily="34" charset="0"/>
            </a:endParaRPr>
          </a:p>
          <a:p>
            <a:pPr>
              <a:lnSpc>
                <a:spcPct val="100000"/>
              </a:lnSpc>
            </a:pPr>
            <a:endParaRPr lang="es-AR" sz="1400" b="1" strike="noStrike" spc="-1" dirty="0">
              <a:latin typeface="Avenir Next LT Pro Light" panose="020B03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1400" b="1" strike="noStrike" spc="-1" dirty="0" err="1">
                <a:latin typeface="Avenir Next LT Pro Light" panose="020B0304020202020204" pitchFamily="34" charset="0"/>
                <a:ea typeface="DejaVu Sans"/>
              </a:rPr>
              <a:t>serum_sodium.mean</a:t>
            </a:r>
            <a:r>
              <a:rPr lang="en-US" sz="1400" b="1" strike="noStrike" spc="-1" dirty="0">
                <a:latin typeface="Avenir Next LT Pro Light" panose="020B0304020202020204" pitchFamily="34" charset="0"/>
                <a:ea typeface="DejaVu Sans"/>
              </a:rPr>
              <a:t>() </a:t>
            </a:r>
            <a:r>
              <a:rPr lang="en-US" sz="1400" b="0" strike="noStrike" spc="-1" dirty="0">
                <a:latin typeface="Avenir Next LT Pro Light" panose="020B0304020202020204" pitchFamily="34" charset="0"/>
                <a:ea typeface="DejaVu Sans"/>
              </a:rPr>
              <a:t>= 136.7 </a:t>
            </a:r>
            <a:r>
              <a:rPr lang="en-US" sz="1400" b="0" strike="noStrike" spc="-1" dirty="0" err="1">
                <a:latin typeface="Avenir Next LT Pro Light" panose="020B0304020202020204" pitchFamily="34" charset="0"/>
                <a:ea typeface="DejaVu Sans"/>
              </a:rPr>
              <a:t>mEq</a:t>
            </a:r>
            <a:r>
              <a:rPr lang="en-US" sz="1400" b="0" strike="noStrike" spc="-1" dirty="0">
                <a:latin typeface="Avenir Next LT Pro Light" panose="020B0304020202020204" pitchFamily="34" charset="0"/>
                <a:ea typeface="DejaVu Sans"/>
              </a:rPr>
              <a:t>/L (</a:t>
            </a:r>
            <a:r>
              <a:rPr lang="en-US" sz="1400" b="0" strike="noStrike" spc="-1" dirty="0" err="1">
                <a:latin typeface="Avenir Next LT Pro Light" panose="020B0304020202020204" pitchFamily="34" charset="0"/>
                <a:ea typeface="DejaVu Sans"/>
              </a:rPr>
              <a:t>valores</a:t>
            </a:r>
            <a:r>
              <a:rPr lang="en-US" sz="1400" b="0" strike="noStrike" spc="-1" dirty="0">
                <a:latin typeface="Avenir Next LT Pro Light" panose="020B0304020202020204" pitchFamily="34" charset="0"/>
                <a:ea typeface="DejaVu Sans"/>
              </a:rPr>
              <a:t> </a:t>
            </a:r>
            <a:r>
              <a:rPr lang="en-US" sz="1400" b="0" strike="noStrike" spc="-1" dirty="0" err="1">
                <a:latin typeface="Avenir Next LT Pro Light" panose="020B0304020202020204" pitchFamily="34" charset="0"/>
                <a:ea typeface="DejaVu Sans"/>
              </a:rPr>
              <a:t>normales</a:t>
            </a:r>
            <a:r>
              <a:rPr lang="en-US" sz="1400" b="0" strike="noStrike" spc="-1" dirty="0">
                <a:latin typeface="Avenir Next LT Pro Light" panose="020B0304020202020204" pitchFamily="34" charset="0"/>
                <a:ea typeface="DejaVu Sans"/>
              </a:rPr>
              <a:t> 135-140) </a:t>
            </a:r>
            <a:endParaRPr lang="es-AR" sz="1400" b="0" strike="noStrike" spc="-1" dirty="0">
              <a:latin typeface="Avenir Next LT Pro Light" panose="020B0304020202020204" pitchFamily="34" charset="0"/>
            </a:endParaRPr>
          </a:p>
          <a:p>
            <a:pPr>
              <a:lnSpc>
                <a:spcPct val="100000"/>
              </a:lnSpc>
            </a:pPr>
            <a:endParaRPr lang="es-AR" sz="1400" b="0" strike="noStrike" spc="-1" dirty="0">
              <a:latin typeface="Avenir Next LT Pro Light" panose="020B03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1400" b="1" strike="noStrike" spc="-1" dirty="0" err="1">
                <a:latin typeface="Avenir Next LT Pro Light" panose="020B0304020202020204" pitchFamily="34" charset="0"/>
                <a:ea typeface="DejaVu Sans"/>
              </a:rPr>
              <a:t>platelets.mean</a:t>
            </a:r>
            <a:r>
              <a:rPr lang="en-US" sz="1400" b="1" strike="noStrike" spc="-1" dirty="0">
                <a:latin typeface="Avenir Next LT Pro Light" panose="020B0304020202020204" pitchFamily="34" charset="0"/>
                <a:ea typeface="DejaVu Sans"/>
              </a:rPr>
              <a:t>() </a:t>
            </a:r>
            <a:r>
              <a:rPr lang="en-US" sz="1400" b="0" strike="noStrike" spc="-1" dirty="0">
                <a:latin typeface="Avenir Next LT Pro Light" panose="020B0304020202020204" pitchFamily="34" charset="0"/>
                <a:ea typeface="DejaVu Sans"/>
              </a:rPr>
              <a:t>= 98k/mL (valor </a:t>
            </a:r>
            <a:r>
              <a:rPr lang="en-US" sz="1400" b="0" strike="noStrike" spc="-1" dirty="0" err="1">
                <a:latin typeface="Avenir Next LT Pro Light" panose="020B0304020202020204" pitchFamily="34" charset="0"/>
                <a:ea typeface="DejaVu Sans"/>
              </a:rPr>
              <a:t>mínimo</a:t>
            </a:r>
            <a:r>
              <a:rPr lang="en-US" sz="1400" b="0" strike="noStrike" spc="-1" dirty="0">
                <a:latin typeface="Avenir Next LT Pro Light" panose="020B0304020202020204" pitchFamily="34" charset="0"/>
                <a:ea typeface="DejaVu Sans"/>
              </a:rPr>
              <a:t> normal = 150)</a:t>
            </a:r>
            <a:endParaRPr lang="es-AR" sz="1600" b="0" strike="noStrike" spc="-1" dirty="0">
              <a:latin typeface="Arial"/>
            </a:endParaRPr>
          </a:p>
        </p:txBody>
      </p:sp>
      <p:sp>
        <p:nvSpPr>
          <p:cNvPr id="11" name="CustomShape 3">
            <a:extLst>
              <a:ext uri="{FF2B5EF4-FFF2-40B4-BE49-F238E27FC236}">
                <a16:creationId xmlns:a16="http://schemas.microsoft.com/office/drawing/2014/main" id="{A438CD51-A2F1-4C98-81F3-8D110160495D}"/>
              </a:ext>
            </a:extLst>
          </p:cNvPr>
          <p:cNvSpPr/>
          <p:nvPr/>
        </p:nvSpPr>
        <p:spPr>
          <a:xfrm>
            <a:off x="4253006" y="308713"/>
            <a:ext cx="3625969" cy="39865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strike="noStrike" dirty="0">
                <a:latin typeface="Avenir Next LT Pro Light"/>
                <a:ea typeface="DejaVu Sans"/>
              </a:rPr>
              <a:t>ALGUNAS OBSERVACIONES</a:t>
            </a:r>
            <a:endParaRPr lang="es-AR" sz="2000" strike="noStrike" dirty="0">
              <a:latin typeface="Arial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98DE0F3-7A1C-4EBD-9F67-E3021375F996}"/>
              </a:ext>
            </a:extLst>
          </p:cNvPr>
          <p:cNvSpPr txBox="1"/>
          <p:nvPr/>
        </p:nvSpPr>
        <p:spPr>
          <a:xfrm>
            <a:off x="296503" y="3965419"/>
            <a:ext cx="1137341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strike="noStrike" spc="-1" dirty="0" err="1">
                <a:latin typeface="Avenir Next LT Pro Light" panose="020B0304020202020204" pitchFamily="34" charset="0"/>
                <a:ea typeface="DejaVu Sans"/>
              </a:rPr>
              <a:t>También</a:t>
            </a:r>
            <a:r>
              <a:rPr lang="en-US" sz="1800" strike="noStrike" spc="-1" dirty="0">
                <a:latin typeface="Avenir Next LT Pro Light" panose="020B0304020202020204" pitchFamily="34" charset="0"/>
                <a:ea typeface="DejaVu Sans"/>
              </a:rPr>
              <a:t> se </a:t>
            </a:r>
            <a:r>
              <a:rPr lang="en-US" sz="1800" strike="noStrike" spc="-1" dirty="0" err="1">
                <a:latin typeface="Avenir Next LT Pro Light" panose="020B0304020202020204" pitchFamily="34" charset="0"/>
                <a:ea typeface="DejaVu Sans"/>
              </a:rPr>
              <a:t>concluyó</a:t>
            </a:r>
            <a:r>
              <a:rPr lang="en-US" sz="1800" strike="noStrike" spc="-1" dirty="0">
                <a:latin typeface="Avenir Next LT Pro Light" panose="020B0304020202020204" pitchFamily="34" charset="0"/>
                <a:ea typeface="DejaVu Sans"/>
              </a:rPr>
              <a:t> que </a:t>
            </a:r>
            <a:r>
              <a:rPr lang="en-US" sz="1800" strike="noStrike" spc="-1" dirty="0" err="1">
                <a:latin typeface="Avenir Next LT Pro Light" panose="020B0304020202020204" pitchFamily="34" charset="0"/>
                <a:ea typeface="DejaVu Sans"/>
              </a:rPr>
              <a:t>el</a:t>
            </a:r>
            <a:r>
              <a:rPr lang="en-US" sz="1800" strike="noStrike" spc="-1" dirty="0">
                <a:latin typeface="Avenir Next LT Pro Light" panose="020B0304020202020204" pitchFamily="34" charset="0"/>
                <a:ea typeface="DejaVu Sans"/>
              </a:rPr>
              <a:t> feature “time” era </a:t>
            </a:r>
            <a:r>
              <a:rPr lang="en-US" sz="1800" strike="noStrike" spc="-1" dirty="0" err="1">
                <a:latin typeface="Avenir Next LT Pro Light" panose="020B0304020202020204" pitchFamily="34" charset="0"/>
                <a:ea typeface="DejaVu Sans"/>
              </a:rPr>
              <a:t>muy</a:t>
            </a:r>
            <a:r>
              <a:rPr lang="en-US" sz="1800" strike="noStrike" spc="-1" dirty="0">
                <a:latin typeface="Avenir Next LT Pro Light" panose="020B0304020202020204" pitchFamily="34" charset="0"/>
                <a:ea typeface="DejaVu Sans"/>
              </a:rPr>
              <a:t> </a:t>
            </a:r>
            <a:r>
              <a:rPr lang="en-US" sz="1800" strike="noStrike" spc="-1" dirty="0" err="1">
                <a:latin typeface="Avenir Next LT Pro Light" panose="020B0304020202020204" pitchFamily="34" charset="0"/>
                <a:ea typeface="DejaVu Sans"/>
              </a:rPr>
              <a:t>determinante</a:t>
            </a:r>
            <a:r>
              <a:rPr lang="en-US" sz="1800" strike="noStrike" spc="-1" dirty="0">
                <a:latin typeface="Avenir Next LT Pro Light" panose="020B0304020202020204" pitchFamily="34" charset="0"/>
                <a:ea typeface="DejaVu Sans"/>
              </a:rPr>
              <a:t> y, </a:t>
            </a:r>
            <a:r>
              <a:rPr lang="en-US" sz="1800" strike="noStrike" spc="-1" dirty="0" err="1">
                <a:latin typeface="Avenir Next LT Pro Light" panose="020B0304020202020204" pitchFamily="34" charset="0"/>
                <a:ea typeface="DejaVu Sans"/>
              </a:rPr>
              <a:t>en</a:t>
            </a:r>
            <a:r>
              <a:rPr lang="en-US" sz="1800" strike="noStrike" spc="-1" dirty="0">
                <a:latin typeface="Avenir Next LT Pro Light" panose="020B0304020202020204" pitchFamily="34" charset="0"/>
                <a:ea typeface="DejaVu Sans"/>
              </a:rPr>
              <a:t> la </a:t>
            </a:r>
            <a:r>
              <a:rPr lang="en-US" sz="1800" strike="noStrike" spc="-1" dirty="0" err="1">
                <a:latin typeface="Avenir Next LT Pro Light" panose="020B0304020202020204" pitchFamily="34" charset="0"/>
                <a:ea typeface="DejaVu Sans"/>
              </a:rPr>
              <a:t>práctica</a:t>
            </a:r>
            <a:r>
              <a:rPr lang="en-US" sz="1800" strike="noStrike" spc="-1" dirty="0">
                <a:latin typeface="Avenir Next LT Pro Light" panose="020B0304020202020204" pitchFamily="34" charset="0"/>
                <a:ea typeface="DejaVu Sans"/>
              </a:rPr>
              <a:t>, indeterminable. </a:t>
            </a:r>
          </a:p>
          <a:p>
            <a:pPr algn="ctr"/>
            <a:r>
              <a:rPr lang="en-US" sz="1800" strike="noStrike" spc="-1" dirty="0">
                <a:latin typeface="Avenir Next LT Pro Light" panose="020B0304020202020204" pitchFamily="34" charset="0"/>
                <a:ea typeface="DejaVu Sans"/>
              </a:rPr>
              <a:t>Por lo que se </a:t>
            </a:r>
            <a:r>
              <a:rPr lang="en-US" sz="1800" strike="noStrike" spc="-1" dirty="0" err="1">
                <a:latin typeface="Avenir Next LT Pro Light" panose="020B0304020202020204" pitchFamily="34" charset="0"/>
                <a:ea typeface="DejaVu Sans"/>
              </a:rPr>
              <a:t>decidió</a:t>
            </a:r>
            <a:r>
              <a:rPr lang="en-US" sz="1800" strike="noStrike" spc="-1" dirty="0">
                <a:latin typeface="Avenir Next LT Pro Light" panose="020B0304020202020204" pitchFamily="34" charset="0"/>
                <a:ea typeface="DejaVu Sans"/>
              </a:rPr>
              <a:t> </a:t>
            </a:r>
            <a:r>
              <a:rPr lang="en-US" sz="1800" strike="noStrike" spc="-1" dirty="0" err="1">
                <a:latin typeface="Avenir Next LT Pro Light" panose="020B0304020202020204" pitchFamily="34" charset="0"/>
                <a:ea typeface="DejaVu Sans"/>
              </a:rPr>
              <a:t>dropear</a:t>
            </a:r>
            <a:r>
              <a:rPr lang="en-US" sz="1800" strike="noStrike" spc="-1" dirty="0">
                <a:latin typeface="Avenir Next LT Pro Light" panose="020B0304020202020204" pitchFamily="34" charset="0"/>
                <a:ea typeface="DejaVu Sans"/>
              </a:rPr>
              <a:t> </a:t>
            </a:r>
            <a:r>
              <a:rPr lang="en-US" sz="1800" strike="noStrike" spc="-1" dirty="0" err="1">
                <a:latin typeface="Avenir Next LT Pro Light" panose="020B0304020202020204" pitchFamily="34" charset="0"/>
                <a:ea typeface="DejaVu Sans"/>
              </a:rPr>
              <a:t>este</a:t>
            </a:r>
            <a:r>
              <a:rPr lang="en-US" sz="1800" strike="noStrike" spc="-1" dirty="0">
                <a:latin typeface="Avenir Next LT Pro Light" panose="020B0304020202020204" pitchFamily="34" charset="0"/>
                <a:ea typeface="DejaVu Sans"/>
              </a:rPr>
              <a:t> feature.</a:t>
            </a:r>
            <a:endParaRPr lang="es-AR" sz="1800" strike="noStrike" spc="-1" dirty="0">
              <a:latin typeface="Avenir Next LT Pro Light" panose="020B0304020202020204" pitchFamily="34" charset="0"/>
            </a:endParaRPr>
          </a:p>
          <a:p>
            <a:pPr algn="ctr">
              <a:lnSpc>
                <a:spcPct val="100000"/>
              </a:lnSpc>
            </a:pPr>
            <a:endParaRPr lang="es-AR" sz="1800" b="1" strike="noStrike" spc="-1" dirty="0">
              <a:latin typeface="Avenir Next LT Pro Light" panose="020B03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C5CA1FE-803D-47D2-824E-ADCC71A33FBD}"/>
              </a:ext>
            </a:extLst>
          </p:cNvPr>
          <p:cNvSpPr txBox="1"/>
          <p:nvPr/>
        </p:nvSpPr>
        <p:spPr>
          <a:xfrm>
            <a:off x="7474470" y="1647791"/>
            <a:ext cx="471911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1800" b="1" strike="noStrike" spc="-1" dirty="0" err="1">
                <a:latin typeface="Avenir Next LT Pro Light" panose="020B0304020202020204" pitchFamily="34" charset="0"/>
                <a:ea typeface="DejaVu Sans"/>
              </a:rPr>
              <a:t>En</a:t>
            </a:r>
            <a:r>
              <a:rPr lang="en-US" sz="1800" b="1" strike="noStrike" spc="-1" dirty="0">
                <a:latin typeface="Avenir Next LT Pro Light" panose="020B0304020202020204" pitchFamily="34" charset="0"/>
                <a:ea typeface="DejaVu Sans"/>
              </a:rPr>
              <a:t> general, los </a:t>
            </a:r>
            <a:r>
              <a:rPr lang="en-US" sz="1800" b="1" strike="noStrike" spc="-1" dirty="0" err="1">
                <a:latin typeface="Avenir Next LT Pro Light" panose="020B0304020202020204" pitchFamily="34" charset="0"/>
                <a:ea typeface="DejaVu Sans"/>
              </a:rPr>
              <a:t>valores</a:t>
            </a:r>
            <a:r>
              <a:rPr lang="en-US" sz="1800" b="1" strike="noStrike" spc="-1" dirty="0">
                <a:latin typeface="Avenir Next LT Pro Light" panose="020B0304020202020204" pitchFamily="34" charset="0"/>
                <a:ea typeface="DejaVu Sans"/>
              </a:rPr>
              <a:t> </a:t>
            </a:r>
            <a:r>
              <a:rPr lang="en-US" sz="1800" b="1" strike="noStrike" spc="-1" dirty="0" err="1">
                <a:latin typeface="Avenir Next LT Pro Light" panose="020B0304020202020204" pitchFamily="34" charset="0"/>
                <a:ea typeface="DejaVu Sans"/>
              </a:rPr>
              <a:t>están</a:t>
            </a:r>
            <a:r>
              <a:rPr lang="en-US" sz="1800" b="1" strike="noStrike" spc="-1" dirty="0">
                <a:latin typeface="Avenir Next LT Pro Light" panose="020B0304020202020204" pitchFamily="34" charset="0"/>
                <a:ea typeface="DejaVu Sans"/>
              </a:rPr>
              <a:t> por </a:t>
            </a:r>
            <a:r>
              <a:rPr lang="en-US" sz="1800" b="1" strike="noStrike" spc="-1" dirty="0" err="1">
                <a:latin typeface="Avenir Next LT Pro Light" panose="020B0304020202020204" pitchFamily="34" charset="0"/>
                <a:ea typeface="DejaVu Sans"/>
              </a:rPr>
              <a:t>fuera</a:t>
            </a:r>
            <a:r>
              <a:rPr lang="en-US" sz="1800" b="1" strike="noStrike" spc="-1" dirty="0">
                <a:latin typeface="Avenir Next LT Pro Light" panose="020B0304020202020204" pitchFamily="34" charset="0"/>
                <a:ea typeface="DejaVu Sans"/>
              </a:rPr>
              <a:t> de lo normal, lo que indica que los </a:t>
            </a:r>
            <a:r>
              <a:rPr lang="en-US" sz="1800" b="1" strike="noStrike" spc="-1" dirty="0" err="1">
                <a:latin typeface="Avenir Next LT Pro Light" panose="020B0304020202020204" pitchFamily="34" charset="0"/>
                <a:ea typeface="DejaVu Sans"/>
              </a:rPr>
              <a:t>pacientes</a:t>
            </a:r>
            <a:r>
              <a:rPr lang="en-US" sz="1800" b="1" strike="noStrike" spc="-1" dirty="0">
                <a:latin typeface="Avenir Next LT Pro Light" panose="020B0304020202020204" pitchFamily="34" charset="0"/>
                <a:ea typeface="DejaVu Sans"/>
              </a:rPr>
              <a:t> </a:t>
            </a:r>
            <a:r>
              <a:rPr lang="en-US" sz="1800" b="1" strike="noStrike" spc="-1" dirty="0" err="1">
                <a:latin typeface="Avenir Next LT Pro Light" panose="020B0304020202020204" pitchFamily="34" charset="0"/>
                <a:ea typeface="DejaVu Sans"/>
              </a:rPr>
              <a:t>sufren</a:t>
            </a:r>
            <a:r>
              <a:rPr lang="en-US" sz="1800" b="1" strike="noStrike" spc="-1" dirty="0">
                <a:latin typeface="Avenir Next LT Pro Light" panose="020B0304020202020204" pitchFamily="34" charset="0"/>
                <a:ea typeface="DejaVu Sans"/>
              </a:rPr>
              <a:t> </a:t>
            </a:r>
            <a:r>
              <a:rPr lang="en-US" sz="1800" b="1" strike="noStrike" spc="-1" dirty="0" err="1">
                <a:latin typeface="Avenir Next LT Pro Light" panose="020B0304020202020204" pitchFamily="34" charset="0"/>
                <a:ea typeface="DejaVu Sans"/>
              </a:rPr>
              <a:t>definitivamente</a:t>
            </a:r>
            <a:r>
              <a:rPr lang="en-US" sz="1800" b="1" strike="noStrike" spc="-1" dirty="0">
                <a:latin typeface="Avenir Next LT Pro Light" panose="020B0304020202020204" pitchFamily="34" charset="0"/>
                <a:ea typeface="DejaVu Sans"/>
              </a:rPr>
              <a:t> </a:t>
            </a:r>
            <a:r>
              <a:rPr lang="en-US" sz="1800" b="1" strike="noStrike" spc="-1" dirty="0" err="1">
                <a:latin typeface="Avenir Next LT Pro Light" panose="020B0304020202020204" pitchFamily="34" charset="0"/>
                <a:ea typeface="DejaVu Sans"/>
              </a:rPr>
              <a:t>complicaciones</a:t>
            </a:r>
            <a:r>
              <a:rPr lang="en-US" sz="1800" b="1" strike="noStrike" spc="-1" dirty="0">
                <a:latin typeface="Avenir Next LT Pro Light" panose="020B0304020202020204" pitchFamily="34" charset="0"/>
                <a:ea typeface="DejaVu Sans"/>
              </a:rPr>
              <a:t> </a:t>
            </a:r>
            <a:r>
              <a:rPr lang="en-US" sz="1800" b="1" strike="noStrike" spc="-1" dirty="0" err="1">
                <a:latin typeface="Avenir Next LT Pro Light" panose="020B0304020202020204" pitchFamily="34" charset="0"/>
                <a:ea typeface="DejaVu Sans"/>
              </a:rPr>
              <a:t>relacionadas</a:t>
            </a:r>
            <a:r>
              <a:rPr lang="en-US" sz="1800" b="1" strike="noStrike" spc="-1" dirty="0">
                <a:latin typeface="Avenir Next LT Pro Light" panose="020B0304020202020204" pitchFamily="34" charset="0"/>
                <a:ea typeface="DejaVu Sans"/>
              </a:rPr>
              <a:t>.</a:t>
            </a:r>
            <a:endParaRPr lang="es-AR" sz="1800" b="1" strike="noStrike" spc="-1" dirty="0">
              <a:latin typeface="Avenir Next LT Pro Light" panose="020B0304020202020204" pitchFamily="34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422E8D3-8F9B-486B-A4B6-9397B88646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774" t="40199" r="14885" b="40395"/>
          <a:stretch/>
        </p:blipFill>
        <p:spPr>
          <a:xfrm>
            <a:off x="1222219" y="4816443"/>
            <a:ext cx="10034130" cy="172921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B9522A0A-E5EA-4BBA-AB1D-83D36BDB1391}"/>
              </a:ext>
            </a:extLst>
          </p:cNvPr>
          <p:cNvSpPr/>
          <p:nvPr/>
        </p:nvSpPr>
        <p:spPr>
          <a:xfrm>
            <a:off x="0" y="4354717"/>
            <a:ext cx="12193588" cy="250328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95C99ED-9A6A-4F6E-8A6E-F343ADC634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241" t="35728" r="28283" b="43560"/>
          <a:stretch/>
        </p:blipFill>
        <p:spPr>
          <a:xfrm>
            <a:off x="1358021" y="1041146"/>
            <a:ext cx="8146528" cy="1999149"/>
          </a:xfrm>
          <a:prstGeom prst="rect">
            <a:avLst/>
          </a:prstGeom>
        </p:spPr>
      </p:pic>
      <p:sp>
        <p:nvSpPr>
          <p:cNvPr id="12" name="CustomShape 3">
            <a:extLst>
              <a:ext uri="{FF2B5EF4-FFF2-40B4-BE49-F238E27FC236}">
                <a16:creationId xmlns:a16="http://schemas.microsoft.com/office/drawing/2014/main" id="{84818690-8AD7-43FB-A240-D02378D512BD}"/>
              </a:ext>
            </a:extLst>
          </p:cNvPr>
          <p:cNvSpPr/>
          <p:nvPr/>
        </p:nvSpPr>
        <p:spPr>
          <a:xfrm>
            <a:off x="4207739" y="245338"/>
            <a:ext cx="3625969" cy="39865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strike="noStrike" dirty="0">
                <a:latin typeface="Avenir Next LT Pro Light"/>
                <a:ea typeface="DejaVu Sans"/>
              </a:rPr>
              <a:t>SELECCIÓN DE FEATURES</a:t>
            </a:r>
            <a:endParaRPr lang="es-AR" sz="2000" strike="noStrike" dirty="0">
              <a:latin typeface="Arial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55D5326-2173-4EEE-ABB7-A4EBCEE940E6}"/>
              </a:ext>
            </a:extLst>
          </p:cNvPr>
          <p:cNvSpPr txBox="1"/>
          <p:nvPr/>
        </p:nvSpPr>
        <p:spPr>
          <a:xfrm>
            <a:off x="124486" y="3204928"/>
            <a:ext cx="1178987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strike="noStrike" spc="-1" dirty="0">
                <a:latin typeface="Avenir Next LT Pro Light" panose="020B0304020202020204" pitchFamily="34" charset="0"/>
                <a:ea typeface="DejaVu Sans"/>
              </a:rPr>
              <a:t>De la </a:t>
            </a:r>
            <a:r>
              <a:rPr lang="en-US" sz="1800" strike="noStrike" spc="-1" dirty="0" err="1">
                <a:latin typeface="Avenir Next LT Pro Light" panose="020B0304020202020204" pitchFamily="34" charset="0"/>
                <a:ea typeface="DejaVu Sans"/>
              </a:rPr>
              <a:t>matriz</a:t>
            </a:r>
            <a:r>
              <a:rPr lang="en-US" sz="1800" strike="noStrike" spc="-1" dirty="0">
                <a:latin typeface="Avenir Next LT Pro Light" panose="020B0304020202020204" pitchFamily="34" charset="0"/>
                <a:ea typeface="DejaVu Sans"/>
              </a:rPr>
              <a:t> de </a:t>
            </a:r>
            <a:r>
              <a:rPr lang="en-US" sz="1800" strike="noStrike" spc="-1" dirty="0" err="1">
                <a:latin typeface="Avenir Next LT Pro Light" panose="020B0304020202020204" pitchFamily="34" charset="0"/>
                <a:ea typeface="DejaVu Sans"/>
              </a:rPr>
              <a:t>correlación</a:t>
            </a:r>
            <a:r>
              <a:rPr lang="en-US" sz="1800" strike="noStrike" spc="-1" dirty="0">
                <a:latin typeface="Avenir Next LT Pro Light" panose="020B0304020202020204" pitchFamily="34" charset="0"/>
                <a:ea typeface="DejaVu Sans"/>
              </a:rPr>
              <a:t> </a:t>
            </a:r>
            <a:r>
              <a:rPr lang="en-US" sz="1800" strike="noStrike" spc="-1" dirty="0" err="1">
                <a:latin typeface="Avenir Next LT Pro Light" panose="020B0304020202020204" pitchFamily="34" charset="0"/>
                <a:ea typeface="DejaVu Sans"/>
              </a:rPr>
              <a:t>reconocemos</a:t>
            </a:r>
            <a:r>
              <a:rPr lang="en-US" sz="1800" strike="noStrike" spc="-1" dirty="0">
                <a:latin typeface="Avenir Next LT Pro Light" panose="020B0304020202020204" pitchFamily="34" charset="0"/>
                <a:ea typeface="DejaVu Sans"/>
              </a:rPr>
              <a:t> que los features binaries (</a:t>
            </a:r>
            <a:r>
              <a:rPr lang="en-US" sz="1800" strike="noStrike" spc="-1" dirty="0" err="1">
                <a:latin typeface="Avenir Next LT Pro Light" panose="020B0304020202020204" pitchFamily="34" charset="0"/>
                <a:ea typeface="DejaVu Sans"/>
              </a:rPr>
              <a:t>patologías</a:t>
            </a:r>
            <a:r>
              <a:rPr lang="en-US" sz="1800" strike="noStrike" spc="-1" dirty="0">
                <a:latin typeface="Avenir Next LT Pro Light" panose="020B0304020202020204" pitchFamily="34" charset="0"/>
                <a:ea typeface="DejaVu Sans"/>
              </a:rPr>
              <a:t> de base) son poco </a:t>
            </a:r>
            <a:r>
              <a:rPr lang="en-US" sz="1800" strike="noStrike" spc="-1" dirty="0" err="1">
                <a:latin typeface="Avenir Next LT Pro Light" panose="020B0304020202020204" pitchFamily="34" charset="0"/>
                <a:ea typeface="DejaVu Sans"/>
              </a:rPr>
              <a:t>determinantes</a:t>
            </a:r>
            <a:r>
              <a:rPr lang="en-US" sz="1800" strike="noStrike" spc="-1" dirty="0">
                <a:latin typeface="Avenir Next LT Pro Light" panose="020B0304020202020204" pitchFamily="34" charset="0"/>
                <a:ea typeface="DejaVu Sans"/>
              </a:rPr>
              <a:t> del target.</a:t>
            </a:r>
          </a:p>
          <a:p>
            <a:r>
              <a:rPr lang="en-US" spc="-1" dirty="0">
                <a:latin typeface="Avenir Next LT Pro Light" panose="020B0304020202020204" pitchFamily="34" charset="0"/>
              </a:rPr>
              <a:t>Para </a:t>
            </a:r>
            <a:r>
              <a:rPr lang="en-US" spc="-1" dirty="0" err="1">
                <a:latin typeface="Avenir Next LT Pro Light" panose="020B0304020202020204" pitchFamily="34" charset="0"/>
              </a:rPr>
              <a:t>confirmar</a:t>
            </a:r>
            <a:r>
              <a:rPr lang="en-US" spc="-1" dirty="0">
                <a:latin typeface="Avenir Next LT Pro Light" panose="020B0304020202020204" pitchFamily="34" charset="0"/>
              </a:rPr>
              <a:t> la </a:t>
            </a:r>
            <a:r>
              <a:rPr lang="en-US" spc="-1" dirty="0" err="1">
                <a:latin typeface="Avenir Next LT Pro Light" panose="020B0304020202020204" pitchFamily="34" charset="0"/>
              </a:rPr>
              <a:t>hipótesis</a:t>
            </a:r>
            <a:r>
              <a:rPr lang="en-US" spc="-1" dirty="0">
                <a:latin typeface="Avenir Next LT Pro Light" panose="020B0304020202020204" pitchFamily="34" charset="0"/>
              </a:rPr>
              <a:t> y </a:t>
            </a:r>
            <a:r>
              <a:rPr lang="en-US" spc="-1" dirty="0" err="1">
                <a:latin typeface="Avenir Next LT Pro Light" panose="020B0304020202020204" pitchFamily="34" charset="0"/>
              </a:rPr>
              <a:t>descartarlos</a:t>
            </a:r>
            <a:r>
              <a:rPr lang="en-US" spc="-1" dirty="0">
                <a:latin typeface="Avenir Next LT Pro Light" panose="020B0304020202020204" pitchFamily="34" charset="0"/>
              </a:rPr>
              <a:t> </a:t>
            </a:r>
            <a:r>
              <a:rPr lang="en-US" spc="-1" dirty="0" err="1">
                <a:latin typeface="Avenir Next LT Pro Light" panose="020B0304020202020204" pitchFamily="34" charset="0"/>
              </a:rPr>
              <a:t>utilizamos</a:t>
            </a:r>
            <a:r>
              <a:rPr lang="en-US" spc="-1" dirty="0">
                <a:latin typeface="Avenir Next LT Pro Light" panose="020B0304020202020204" pitchFamily="34" charset="0"/>
              </a:rPr>
              <a:t> RFECV:</a:t>
            </a:r>
            <a:endParaRPr lang="es-AR" sz="1800" strike="noStrike" spc="-1" dirty="0">
              <a:latin typeface="Avenir Next LT Pro Light" panose="020B0304020202020204" pitchFamily="34" charset="0"/>
            </a:endParaRPr>
          </a:p>
          <a:p>
            <a:pPr algn="ctr">
              <a:lnSpc>
                <a:spcPct val="100000"/>
              </a:lnSpc>
            </a:pPr>
            <a:endParaRPr lang="es-AR" sz="1800" b="1" strike="noStrike" spc="-1" dirty="0">
              <a:latin typeface="Avenir Next LT Pro Light" panose="020B03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909051D-08DD-440C-B8DB-A7569FC195B0}"/>
              </a:ext>
            </a:extLst>
          </p:cNvPr>
          <p:cNvSpPr txBox="1"/>
          <p:nvPr/>
        </p:nvSpPr>
        <p:spPr>
          <a:xfrm>
            <a:off x="224075" y="4973111"/>
            <a:ext cx="592322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12529"/>
                </a:solidFill>
                <a:latin typeface="-apple-system"/>
              </a:rPr>
              <a:t>RFECV o “</a:t>
            </a:r>
            <a:r>
              <a:rPr lang="en-US" b="0" i="0" dirty="0">
                <a:solidFill>
                  <a:srgbClr val="212529"/>
                </a:solidFill>
                <a:effectLst/>
                <a:latin typeface="-apple-system"/>
              </a:rPr>
              <a:t>Recursive </a:t>
            </a:r>
            <a:r>
              <a:rPr lang="en-US" dirty="0">
                <a:solidFill>
                  <a:srgbClr val="212529"/>
                </a:solidFill>
                <a:latin typeface="-apple-system"/>
              </a:rPr>
              <a:t>F</a:t>
            </a:r>
            <a:r>
              <a:rPr lang="en-US" b="0" i="0" dirty="0">
                <a:solidFill>
                  <a:srgbClr val="212529"/>
                </a:solidFill>
                <a:effectLst/>
                <a:latin typeface="-apple-system"/>
              </a:rPr>
              <a:t>eature Elimination with </a:t>
            </a:r>
            <a:r>
              <a:rPr lang="en-US" dirty="0">
                <a:solidFill>
                  <a:srgbClr val="212529"/>
                </a:solidFill>
                <a:latin typeface="-apple-system"/>
              </a:rPr>
              <a:t>C</a:t>
            </a:r>
            <a:r>
              <a:rPr lang="en-US" b="0" i="0" dirty="0">
                <a:solidFill>
                  <a:srgbClr val="212529"/>
                </a:solidFill>
                <a:effectLst/>
                <a:latin typeface="-apple-system"/>
              </a:rPr>
              <a:t>ross-Validation” es una </a:t>
            </a:r>
            <a:r>
              <a:rPr lang="en-US" b="0" i="0" dirty="0" err="1">
                <a:solidFill>
                  <a:srgbClr val="212529"/>
                </a:solidFill>
                <a:effectLst/>
                <a:latin typeface="-apple-system"/>
              </a:rPr>
              <a:t>herramienta</a:t>
            </a:r>
            <a:r>
              <a:rPr lang="en-US" b="0" i="0" dirty="0">
                <a:solidFill>
                  <a:srgbClr val="212529"/>
                </a:solidFill>
                <a:effectLst/>
                <a:latin typeface="-apple-system"/>
              </a:rPr>
              <a:t> de </a:t>
            </a:r>
            <a:r>
              <a:rPr lang="en-US" b="0" i="0" dirty="0" err="1">
                <a:solidFill>
                  <a:srgbClr val="212529"/>
                </a:solidFill>
                <a:effectLst/>
                <a:latin typeface="-apple-system"/>
              </a:rPr>
              <a:t>sklearn</a:t>
            </a:r>
            <a:r>
              <a:rPr lang="en-US" dirty="0" err="1">
                <a:solidFill>
                  <a:srgbClr val="212529"/>
                </a:solidFill>
                <a:latin typeface="-apple-system"/>
              </a:rPr>
              <a:t>.feature_selection</a:t>
            </a:r>
            <a:r>
              <a:rPr lang="en-US" dirty="0">
                <a:solidFill>
                  <a:srgbClr val="212529"/>
                </a:solidFill>
                <a:latin typeface="-apple-system"/>
              </a:rPr>
              <a:t> que </a:t>
            </a:r>
            <a:r>
              <a:rPr lang="en-US" dirty="0" err="1">
                <a:solidFill>
                  <a:srgbClr val="212529"/>
                </a:solidFill>
                <a:latin typeface="-apple-system"/>
              </a:rPr>
              <a:t>verifica</a:t>
            </a:r>
            <a:r>
              <a:rPr lang="en-US" dirty="0">
                <a:solidFill>
                  <a:srgbClr val="212529"/>
                </a:solidFill>
                <a:latin typeface="-apple-system"/>
              </a:rPr>
              <a:t> las </a:t>
            </a:r>
            <a:r>
              <a:rPr lang="en-US" dirty="0" err="1">
                <a:solidFill>
                  <a:srgbClr val="212529"/>
                </a:solidFill>
                <a:latin typeface="-apple-system"/>
              </a:rPr>
              <a:t>feature_importance</a:t>
            </a:r>
            <a:r>
              <a:rPr lang="en-US" dirty="0">
                <a:solidFill>
                  <a:srgbClr val="212529"/>
                </a:solidFill>
                <a:latin typeface="-apple-system"/>
              </a:rPr>
              <a:t> de un Random Forest </a:t>
            </a:r>
            <a:r>
              <a:rPr lang="en-US" dirty="0" err="1">
                <a:solidFill>
                  <a:srgbClr val="212529"/>
                </a:solidFill>
                <a:latin typeface="-apple-system"/>
              </a:rPr>
              <a:t>grande</a:t>
            </a:r>
            <a:r>
              <a:rPr lang="en-US" dirty="0">
                <a:solidFill>
                  <a:srgbClr val="212529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212529"/>
                </a:solidFill>
                <a:latin typeface="-apple-system"/>
              </a:rPr>
              <a:t>en</a:t>
            </a:r>
            <a:r>
              <a:rPr lang="en-US" dirty="0">
                <a:solidFill>
                  <a:srgbClr val="212529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212529"/>
                </a:solidFill>
                <a:latin typeface="-apple-system"/>
              </a:rPr>
              <a:t>validación</a:t>
            </a:r>
            <a:r>
              <a:rPr lang="en-US" dirty="0">
                <a:solidFill>
                  <a:srgbClr val="212529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212529"/>
                </a:solidFill>
                <a:latin typeface="-apple-system"/>
              </a:rPr>
              <a:t>cruzada</a:t>
            </a:r>
            <a:r>
              <a:rPr lang="en-US" dirty="0">
                <a:solidFill>
                  <a:srgbClr val="212529"/>
                </a:solidFill>
                <a:latin typeface="-apple-system"/>
              </a:rPr>
              <a:t>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4897671-8944-44B9-B6F5-7F43E246A69D}"/>
              </a:ext>
            </a:extLst>
          </p:cNvPr>
          <p:cNvSpPr txBox="1"/>
          <p:nvPr/>
        </p:nvSpPr>
        <p:spPr>
          <a:xfrm>
            <a:off x="6461911" y="4479791"/>
            <a:ext cx="5731677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AR" b="0" i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('</a:t>
            </a:r>
            <a:r>
              <a:rPr lang="es-AR" b="0" i="0" dirty="0" err="1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age</a:t>
            </a:r>
            <a:r>
              <a:rPr lang="es-AR" b="0" i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', True) </a:t>
            </a:r>
            <a:r>
              <a:rPr lang="es-AR" b="0" i="0" dirty="0">
                <a:effectLst/>
                <a:latin typeface="Consolas" panose="020B0609020204030204" pitchFamily="49" charset="0"/>
              </a:rPr>
              <a:t>('</a:t>
            </a:r>
            <a:r>
              <a:rPr lang="es-AR" b="0" i="0" dirty="0" err="1">
                <a:effectLst/>
                <a:latin typeface="Consolas" panose="020B0609020204030204" pitchFamily="49" charset="0"/>
              </a:rPr>
              <a:t>anaemia</a:t>
            </a:r>
            <a:r>
              <a:rPr lang="es-AR" b="0" i="0" dirty="0">
                <a:effectLst/>
                <a:latin typeface="Consolas" panose="020B0609020204030204" pitchFamily="49" charset="0"/>
              </a:rPr>
              <a:t>', False) </a:t>
            </a:r>
            <a:r>
              <a:rPr lang="es-AR" b="0" i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('</a:t>
            </a:r>
            <a:r>
              <a:rPr lang="es-AR" b="0" i="0" dirty="0" err="1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creatinine_phosphokinase</a:t>
            </a:r>
            <a:r>
              <a:rPr lang="es-AR" b="0" i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', True) </a:t>
            </a:r>
            <a:r>
              <a:rPr lang="es-AR" b="0" i="0" dirty="0">
                <a:effectLst/>
                <a:latin typeface="Consolas" panose="020B0609020204030204" pitchFamily="49" charset="0"/>
              </a:rPr>
              <a:t>('diabetes', False) </a:t>
            </a:r>
            <a:r>
              <a:rPr lang="es-AR" b="0" i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('</a:t>
            </a:r>
            <a:r>
              <a:rPr lang="es-AR" b="0" i="0" dirty="0" err="1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ejection_fraction</a:t>
            </a:r>
            <a:r>
              <a:rPr lang="es-AR" b="0" i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', True) </a:t>
            </a:r>
            <a:r>
              <a:rPr lang="es-AR" b="0" i="0" dirty="0">
                <a:effectLst/>
                <a:latin typeface="Consolas" panose="020B0609020204030204" pitchFamily="49" charset="0"/>
              </a:rPr>
              <a:t>('</a:t>
            </a:r>
            <a:r>
              <a:rPr lang="es-AR" b="0" i="0" dirty="0" err="1">
                <a:effectLst/>
                <a:latin typeface="Consolas" panose="020B0609020204030204" pitchFamily="49" charset="0"/>
              </a:rPr>
              <a:t>high_blood_pressure</a:t>
            </a:r>
            <a:r>
              <a:rPr lang="es-AR" b="0" i="0" dirty="0">
                <a:effectLst/>
                <a:latin typeface="Consolas" panose="020B0609020204030204" pitchFamily="49" charset="0"/>
              </a:rPr>
              <a:t>', False) </a:t>
            </a:r>
            <a:r>
              <a:rPr lang="es-AR" b="0" i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('</a:t>
            </a:r>
            <a:r>
              <a:rPr lang="es-AR" b="0" i="0" dirty="0" err="1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platelets</a:t>
            </a:r>
            <a:r>
              <a:rPr lang="es-AR" b="0" i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', True) ('</a:t>
            </a:r>
            <a:r>
              <a:rPr lang="es-AR" b="0" i="0" dirty="0" err="1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serum_creatinine</a:t>
            </a:r>
            <a:r>
              <a:rPr lang="es-AR" b="0" i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', True) ('</a:t>
            </a:r>
            <a:r>
              <a:rPr lang="es-AR" b="0" i="0" dirty="0" err="1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serum_sodium</a:t>
            </a:r>
            <a:r>
              <a:rPr lang="es-AR" b="0" i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', True) </a:t>
            </a:r>
            <a:r>
              <a:rPr lang="es-AR" b="0" i="0" dirty="0">
                <a:effectLst/>
                <a:latin typeface="Consolas" panose="020B0609020204030204" pitchFamily="49" charset="0"/>
              </a:rPr>
              <a:t>('sex', False) ('smoking', False) </a:t>
            </a:r>
            <a:r>
              <a:rPr lang="es-AR" b="0" i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('time', True)</a:t>
            </a:r>
            <a:endParaRPr lang="es-AR" dirty="0">
              <a:solidFill>
                <a:srgbClr val="00B050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8CDFF5B4-F619-4053-B086-B1E4CBAF392A}"/>
              </a:ext>
            </a:extLst>
          </p:cNvPr>
          <p:cNvSpPr/>
          <p:nvPr/>
        </p:nvSpPr>
        <p:spPr>
          <a:xfrm>
            <a:off x="0" y="3302492"/>
            <a:ext cx="12193588" cy="81674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99" name="CustomShape 2"/>
          <p:cNvSpPr/>
          <p:nvPr/>
        </p:nvSpPr>
        <p:spPr>
          <a:xfrm>
            <a:off x="227814" y="1473472"/>
            <a:ext cx="11384178" cy="72818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s-AR" sz="1800" b="0" strike="noStrike" spc="-1" dirty="0">
                <a:latin typeface="Avenir Next LT Pro Light" panose="020B0304020202020204" pitchFamily="34" charset="0"/>
                <a:ea typeface="DejaVu Sans"/>
              </a:rPr>
              <a:t>Primero estandarizamos los datos usando </a:t>
            </a:r>
            <a:r>
              <a:rPr lang="es-AR" sz="1800" b="1" strike="noStrike" spc="-1" dirty="0" err="1">
                <a:latin typeface="Avenir Next LT Pro Light" panose="020B0304020202020204" pitchFamily="34" charset="0"/>
                <a:ea typeface="DejaVu Sans"/>
              </a:rPr>
              <a:t>StandardScaler</a:t>
            </a:r>
            <a:r>
              <a:rPr lang="es-AR" sz="1800" b="1" strike="noStrike" spc="-1" dirty="0">
                <a:latin typeface="Avenir Next LT Pro Light" panose="020B0304020202020204" pitchFamily="34" charset="0"/>
                <a:ea typeface="DejaVu Sans"/>
              </a:rPr>
              <a:t>()</a:t>
            </a:r>
            <a:r>
              <a:rPr lang="es-AR" sz="1800" b="0" strike="noStrike" spc="-1" dirty="0">
                <a:latin typeface="Avenir Next LT Pro Light" panose="020B0304020202020204" pitchFamily="34" charset="0"/>
                <a:ea typeface="DejaVu Sans"/>
              </a:rPr>
              <a:t> del módulo de </a:t>
            </a:r>
            <a:r>
              <a:rPr lang="es-AR" sz="1800" b="0" i="1" strike="noStrike" spc="-1" dirty="0" err="1">
                <a:latin typeface="Avenir Next LT Pro Light" panose="020B0304020202020204" pitchFamily="34" charset="0"/>
                <a:ea typeface="DejaVu Sans"/>
              </a:rPr>
              <a:t>sklearn.preprocessing</a:t>
            </a:r>
            <a:r>
              <a:rPr lang="es-AR" sz="1800" b="0" strike="noStrike" spc="-1" dirty="0">
                <a:latin typeface="Avenir Next LT Pro Light" panose="020B0304020202020204" pitchFamily="34" charset="0"/>
                <a:ea typeface="DejaVu Sans"/>
              </a:rPr>
              <a:t> ya que para la mayoría de los algoritmos de clasificación es casi una condición necesaria.</a:t>
            </a:r>
            <a:endParaRPr lang="es-AR" sz="1800" b="0" strike="noStrike" spc="-1" dirty="0">
              <a:latin typeface="Avenir Next LT Pro Light" panose="020B0304020202020204" pitchFamily="34" charset="0"/>
            </a:endParaRPr>
          </a:p>
          <a:p>
            <a:pPr>
              <a:lnSpc>
                <a:spcPct val="100000"/>
              </a:lnSpc>
            </a:pPr>
            <a:endParaRPr lang="es-AR" sz="1800" b="0" strike="noStrike" spc="-1" dirty="0">
              <a:latin typeface="Arial"/>
            </a:endParaRPr>
          </a:p>
        </p:txBody>
      </p:sp>
      <p:sp>
        <p:nvSpPr>
          <p:cNvPr id="100" name="CustomShape 3"/>
          <p:cNvSpPr/>
          <p:nvPr/>
        </p:nvSpPr>
        <p:spPr>
          <a:xfrm>
            <a:off x="2592360" y="4555440"/>
            <a:ext cx="5830920" cy="345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" name="CustomShape 3">
            <a:extLst>
              <a:ext uri="{FF2B5EF4-FFF2-40B4-BE49-F238E27FC236}">
                <a16:creationId xmlns:a16="http://schemas.microsoft.com/office/drawing/2014/main" id="{D6FB62FF-BBA6-4924-B243-73A1C4E9083C}"/>
              </a:ext>
            </a:extLst>
          </p:cNvPr>
          <p:cNvSpPr/>
          <p:nvPr/>
        </p:nvSpPr>
        <p:spPr>
          <a:xfrm>
            <a:off x="3881815" y="254392"/>
            <a:ext cx="3625969" cy="39865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strike="noStrike" dirty="0">
                <a:latin typeface="Avenir Next LT Pro Light"/>
                <a:ea typeface="DejaVu Sans"/>
              </a:rPr>
              <a:t>PREPROCESADO FINAL</a:t>
            </a:r>
            <a:endParaRPr lang="es-AR" sz="2000" strike="noStrike" dirty="0">
              <a:latin typeface="Arial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F2FC85-360E-4F14-8329-FB15311510E9}"/>
              </a:ext>
            </a:extLst>
          </p:cNvPr>
          <p:cNvSpPr txBox="1"/>
          <p:nvPr/>
        </p:nvSpPr>
        <p:spPr>
          <a:xfrm>
            <a:off x="597528" y="827585"/>
            <a:ext cx="109546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strike="noStrike" spc="-1" dirty="0">
                <a:latin typeface="Avenir Next LT Pro Light" panose="020B0304020202020204" pitchFamily="34" charset="0"/>
                <a:ea typeface="DejaVu Sans"/>
              </a:rPr>
              <a:t>Con los 6 features </a:t>
            </a:r>
            <a:r>
              <a:rPr lang="en-US" sz="1800" strike="noStrike" spc="-1" dirty="0" err="1">
                <a:latin typeface="Avenir Next LT Pro Light" panose="020B0304020202020204" pitchFamily="34" charset="0"/>
                <a:ea typeface="DejaVu Sans"/>
              </a:rPr>
              <a:t>decididos</a:t>
            </a:r>
            <a:r>
              <a:rPr lang="en-US" sz="1800" strike="noStrike" spc="-1" dirty="0">
                <a:latin typeface="Avenir Next LT Pro Light" panose="020B0304020202020204" pitchFamily="34" charset="0"/>
                <a:ea typeface="DejaVu Sans"/>
              </a:rPr>
              <a:t> (variables </a:t>
            </a:r>
            <a:r>
              <a:rPr lang="en-US" sz="1800" strike="noStrike" spc="-1" dirty="0" err="1">
                <a:latin typeface="Avenir Next LT Pro Light" panose="020B0304020202020204" pitchFamily="34" charset="0"/>
                <a:ea typeface="DejaVu Sans"/>
              </a:rPr>
              <a:t>continuas</a:t>
            </a:r>
            <a:r>
              <a:rPr lang="en-US" sz="1800" strike="noStrike" spc="-1" dirty="0">
                <a:latin typeface="Avenir Next LT Pro Light" panose="020B0304020202020204" pitchFamily="34" charset="0"/>
                <a:ea typeface="DejaVu Sans"/>
              </a:rPr>
              <a:t> sin time) y los </a:t>
            </a:r>
            <a:r>
              <a:rPr lang="en-US" sz="1800" strike="noStrike" spc="-1" dirty="0" err="1">
                <a:latin typeface="Avenir Next LT Pro Light" panose="020B0304020202020204" pitchFamily="34" charset="0"/>
                <a:ea typeface="DejaVu Sans"/>
              </a:rPr>
              <a:t>datos</a:t>
            </a:r>
            <a:r>
              <a:rPr lang="en-US" sz="1800" strike="noStrike" spc="-1" dirty="0">
                <a:latin typeface="Avenir Next LT Pro Light" panose="020B0304020202020204" pitchFamily="34" charset="0"/>
                <a:ea typeface="DejaVu Sans"/>
              </a:rPr>
              <a:t> de </a:t>
            </a:r>
            <a:r>
              <a:rPr lang="en-US" sz="1800" strike="noStrike" spc="-1" dirty="0" err="1">
                <a:latin typeface="Avenir Next LT Pro Light" panose="020B0304020202020204" pitchFamily="34" charset="0"/>
                <a:ea typeface="DejaVu Sans"/>
              </a:rPr>
              <a:t>entrenamiento</a:t>
            </a:r>
            <a:r>
              <a:rPr lang="en-US" sz="1800" strike="noStrike" spc="-1" dirty="0">
                <a:latin typeface="Avenir Next LT Pro Light" panose="020B0304020202020204" pitchFamily="34" charset="0"/>
                <a:ea typeface="DejaVu Sans"/>
              </a:rPr>
              <a:t> </a:t>
            </a:r>
            <a:r>
              <a:rPr lang="en-US" sz="1800" strike="noStrike" spc="-1" dirty="0" err="1">
                <a:latin typeface="Avenir Next LT Pro Light" panose="020B0304020202020204" pitchFamily="34" charset="0"/>
                <a:ea typeface="DejaVu Sans"/>
              </a:rPr>
              <a:t>recortados</a:t>
            </a:r>
            <a:r>
              <a:rPr lang="en-US" spc="-1" dirty="0">
                <a:latin typeface="Avenir Next LT Pro Light" panose="020B0304020202020204" pitchFamily="34" charset="0"/>
                <a:ea typeface="DejaVu Sans"/>
              </a:rPr>
              <a:t>:</a:t>
            </a:r>
            <a:endParaRPr lang="es-AR" sz="1800" strike="noStrike" spc="-1" dirty="0">
              <a:latin typeface="Avenir Next LT Pro Light" panose="020B03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E7865D-8F18-425E-B897-0797F636EFEF}"/>
              </a:ext>
            </a:extLst>
          </p:cNvPr>
          <p:cNvSpPr txBox="1"/>
          <p:nvPr/>
        </p:nvSpPr>
        <p:spPr>
          <a:xfrm>
            <a:off x="306279" y="2277095"/>
            <a:ext cx="1164761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s-AR" sz="1800" b="0" strike="noStrike" spc="-1" dirty="0">
                <a:solidFill>
                  <a:srgbClr val="111111"/>
                </a:solidFill>
                <a:latin typeface="Avenir Next LT Pro Light" panose="020B0304020202020204" pitchFamily="34" charset="0"/>
                <a:ea typeface="DejaVu Sans"/>
              </a:rPr>
              <a:t>Luego decidimos realizar un </a:t>
            </a:r>
            <a:r>
              <a:rPr lang="es-AR" sz="1800" b="1" strike="noStrike" spc="-1" dirty="0" err="1">
                <a:solidFill>
                  <a:srgbClr val="111111"/>
                </a:solidFill>
                <a:latin typeface="Avenir Next LT Pro Light" panose="020B0304020202020204" pitchFamily="34" charset="0"/>
                <a:ea typeface="DejaVu Sans"/>
              </a:rPr>
              <a:t>oversampling</a:t>
            </a:r>
            <a:r>
              <a:rPr lang="es-AR" sz="1800" b="0" strike="noStrike" spc="-1" dirty="0">
                <a:solidFill>
                  <a:srgbClr val="111111"/>
                </a:solidFill>
                <a:latin typeface="Avenir Next LT Pro Light" panose="020B0304020202020204" pitchFamily="34" charset="0"/>
                <a:ea typeface="DejaVu Sans"/>
              </a:rPr>
              <a:t> de los datos por </a:t>
            </a:r>
            <a:r>
              <a:rPr lang="es-AR" spc="-1" dirty="0">
                <a:solidFill>
                  <a:srgbClr val="111111"/>
                </a:solidFill>
                <a:latin typeface="Avenir Next LT Pro Light" panose="020B0304020202020204" pitchFamily="34" charset="0"/>
                <a:ea typeface="DejaVu Sans"/>
              </a:rPr>
              <a:t>2 motivos: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s-AR" spc="-1" dirty="0">
                <a:solidFill>
                  <a:srgbClr val="111111"/>
                </a:solidFill>
                <a:latin typeface="Avenir Next LT Pro Light" panose="020B0304020202020204" pitchFamily="34" charset="0"/>
                <a:ea typeface="DejaVu Sans"/>
              </a:rPr>
              <a:t>D</a:t>
            </a:r>
            <a:r>
              <a:rPr lang="es-AR" sz="1800" b="0" strike="noStrike" spc="-1" dirty="0">
                <a:solidFill>
                  <a:srgbClr val="111111"/>
                </a:solidFill>
                <a:latin typeface="Avenir Next LT Pro Light" panose="020B0304020202020204" pitchFamily="34" charset="0"/>
                <a:ea typeface="DejaVu Sans"/>
              </a:rPr>
              <a:t>esbalance de clases target (163 “0s” vs 76 “1s”).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s-AR" sz="1800" b="0" strike="noStrike" spc="-1" dirty="0" err="1">
                <a:solidFill>
                  <a:srgbClr val="111111"/>
                </a:solidFill>
                <a:latin typeface="Avenir Next LT Pro Light" panose="020B0304020202020204" pitchFamily="34" charset="0"/>
                <a:ea typeface="DejaVu Sans"/>
              </a:rPr>
              <a:t>Dataset</a:t>
            </a:r>
            <a:r>
              <a:rPr lang="es-AR" sz="1800" b="0" strike="noStrike" spc="-1" dirty="0">
                <a:solidFill>
                  <a:srgbClr val="111111"/>
                </a:solidFill>
                <a:latin typeface="Avenir Next LT Pro Light" panose="020B0304020202020204" pitchFamily="34" charset="0"/>
                <a:ea typeface="DejaVu Sans"/>
              </a:rPr>
              <a:t> </a:t>
            </a:r>
            <a:r>
              <a:rPr lang="es-AR" spc="-1" dirty="0">
                <a:solidFill>
                  <a:srgbClr val="111111"/>
                </a:solidFill>
                <a:latin typeface="Avenir Next LT Pro Light" panose="020B0304020202020204" pitchFamily="34" charset="0"/>
                <a:ea typeface="DejaVu Sans"/>
              </a:rPr>
              <a:t>chico sumado a los </a:t>
            </a:r>
            <a:r>
              <a:rPr lang="es-AR" spc="-1" dirty="0" err="1">
                <a:solidFill>
                  <a:srgbClr val="111111"/>
                </a:solidFill>
                <a:latin typeface="Avenir Next LT Pro Light" panose="020B0304020202020204" pitchFamily="34" charset="0"/>
                <a:ea typeface="DejaVu Sans"/>
              </a:rPr>
              <a:t>splits</a:t>
            </a:r>
            <a:r>
              <a:rPr lang="es-AR" spc="-1" dirty="0">
                <a:solidFill>
                  <a:srgbClr val="111111"/>
                </a:solidFill>
                <a:latin typeface="Avenir Next LT Pro Light" panose="020B0304020202020204" pitchFamily="34" charset="0"/>
                <a:ea typeface="DejaVu Sans"/>
              </a:rPr>
              <a:t> de testeo.</a:t>
            </a:r>
          </a:p>
          <a:p>
            <a:pPr>
              <a:lnSpc>
                <a:spcPct val="100000"/>
              </a:lnSpc>
            </a:pPr>
            <a:endParaRPr lang="es-AR" sz="1800" b="0" strike="noStrike" spc="-1" dirty="0">
              <a:solidFill>
                <a:srgbClr val="111111"/>
              </a:solidFill>
              <a:latin typeface="Avenir Next LT Pro Light" panose="020B0304020202020204" pitchFamily="34" charset="0"/>
              <a:ea typeface="DejaVu Sans"/>
            </a:endParaRPr>
          </a:p>
          <a:p>
            <a:pPr>
              <a:lnSpc>
                <a:spcPct val="100000"/>
              </a:lnSpc>
            </a:pPr>
            <a:r>
              <a:rPr lang="es-AR" sz="1800" b="0" strike="noStrike" spc="-1" dirty="0">
                <a:solidFill>
                  <a:srgbClr val="111111"/>
                </a:solidFill>
                <a:latin typeface="Avenir Next LT Pro Light" panose="020B0304020202020204" pitchFamily="34" charset="0"/>
                <a:ea typeface="DejaVu Sans"/>
              </a:rPr>
              <a:t>Entonces aplicamos la función </a:t>
            </a:r>
            <a:r>
              <a:rPr lang="es-AR" sz="1800" b="1" strike="noStrike" spc="-1" dirty="0">
                <a:latin typeface="Avenir Next LT Pro Light" panose="020B0304020202020204" pitchFamily="34" charset="0"/>
                <a:ea typeface="DejaVu Sans"/>
              </a:rPr>
              <a:t>SMOTE</a:t>
            </a:r>
            <a:r>
              <a:rPr lang="es-AR" sz="1800" b="0" strike="noStrike" spc="-1" dirty="0">
                <a:latin typeface="Avenir Next LT Pro Light" panose="020B0304020202020204" pitchFamily="34" charset="0"/>
                <a:ea typeface="DejaVu Sans"/>
              </a:rPr>
              <a:t>. </a:t>
            </a:r>
            <a:endParaRPr lang="es-AR" spc="-1" dirty="0">
              <a:latin typeface="Avenir Next LT Pro Light" panose="020B0304020202020204" pitchFamily="34" charset="0"/>
              <a:ea typeface="DejaVu Sans"/>
            </a:endParaRPr>
          </a:p>
          <a:p>
            <a:pPr>
              <a:lnSpc>
                <a:spcPct val="100000"/>
              </a:lnSpc>
            </a:pPr>
            <a:r>
              <a:rPr lang="es-AR" sz="1800" b="0" strike="noStrike" spc="-1" dirty="0">
                <a:latin typeface="Avenir Next LT Pro Light" panose="020B0304020202020204" pitchFamily="34" charset="0"/>
              </a:rPr>
              <a:t>SMOTE es un algoritmo de </a:t>
            </a:r>
            <a:r>
              <a:rPr lang="es-AR" sz="1800" b="0" strike="noStrike" spc="-1" dirty="0" err="1">
                <a:latin typeface="Avenir Next LT Pro Light" panose="020B0304020202020204" pitchFamily="34" charset="0"/>
              </a:rPr>
              <a:t>oversampleo</a:t>
            </a:r>
            <a:r>
              <a:rPr lang="es-AR" sz="1800" b="0" strike="noStrike" spc="-1" dirty="0">
                <a:latin typeface="Avenir Next LT Pro Light" panose="020B0304020202020204" pitchFamily="34" charset="0"/>
              </a:rPr>
              <a:t> de la </a:t>
            </a:r>
            <a:r>
              <a:rPr lang="es-AR" sz="1800" b="0" strike="noStrike" spc="-1" dirty="0" err="1">
                <a:latin typeface="Avenir Next LT Pro Light" panose="020B0304020202020204" pitchFamily="34" charset="0"/>
              </a:rPr>
              <a:t>libreria</a:t>
            </a:r>
            <a:r>
              <a:rPr lang="es-AR" sz="1800" b="0" strike="noStrike" spc="-1" dirty="0">
                <a:latin typeface="Avenir Next LT Pro Light" panose="020B0304020202020204" pitchFamily="34" charset="0"/>
              </a:rPr>
              <a:t> de </a:t>
            </a:r>
            <a:r>
              <a:rPr lang="es-AR" sz="1800" b="0" strike="noStrike" spc="-1" dirty="0" err="1">
                <a:latin typeface="Avenir Next LT Pro Light" panose="020B0304020202020204" pitchFamily="34" charset="0"/>
              </a:rPr>
              <a:t>imblearn</a:t>
            </a:r>
            <a:r>
              <a:rPr lang="es-AR" sz="1800" b="0" strike="noStrike" spc="-1" dirty="0">
                <a:latin typeface="Avenir Next LT Pro Light" panose="020B0304020202020204" pitchFamily="34" charset="0"/>
              </a:rPr>
              <a:t> (</a:t>
            </a:r>
            <a:r>
              <a:rPr lang="es-AR" sz="1800" b="0" strike="noStrike" spc="-1" dirty="0" err="1">
                <a:latin typeface="Avenir Next LT Pro Light" panose="020B0304020202020204" pitchFamily="34" charset="0"/>
              </a:rPr>
              <a:t>imbalanced</a:t>
            </a:r>
            <a:r>
              <a:rPr lang="es-AR" sz="1800" b="0" strike="noStrike" spc="-1" dirty="0">
                <a:latin typeface="Avenir Next LT Pro Light" panose="020B0304020202020204" pitchFamily="34" charset="0"/>
              </a:rPr>
              <a:t> </a:t>
            </a:r>
            <a:r>
              <a:rPr lang="es-AR" sz="1800" b="0" strike="noStrike" spc="-1" dirty="0" err="1">
                <a:latin typeface="Avenir Next LT Pro Light" panose="020B0304020202020204" pitchFamily="34" charset="0"/>
              </a:rPr>
              <a:t>learn</a:t>
            </a:r>
            <a:r>
              <a:rPr lang="es-AR" sz="1800" b="0" strike="noStrike" spc="-1" dirty="0">
                <a:latin typeface="Avenir Next LT Pro Light" panose="020B0304020202020204" pitchFamily="34" charset="0"/>
              </a:rPr>
              <a:t>) desarrollada por el MIT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42D38CB-DE74-4958-AB27-AC9B63BDDD9F}"/>
              </a:ext>
            </a:extLst>
          </p:cNvPr>
          <p:cNvSpPr txBox="1"/>
          <p:nvPr/>
        </p:nvSpPr>
        <p:spPr>
          <a:xfrm>
            <a:off x="1469253" y="4152075"/>
            <a:ext cx="88288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s-AR" sz="1800" b="0" strike="noStrike" spc="-1" dirty="0">
                <a:solidFill>
                  <a:srgbClr val="111111"/>
                </a:solidFill>
                <a:latin typeface="Avenir Next LT Pro Light" panose="020B0304020202020204" pitchFamily="34" charset="0"/>
                <a:ea typeface="DejaVu Sans"/>
              </a:rPr>
              <a:t>Como resultado, obtenemos un </a:t>
            </a:r>
            <a:r>
              <a:rPr lang="es-AR" sz="1800" b="0" strike="noStrike" spc="-1" dirty="0" err="1">
                <a:solidFill>
                  <a:srgbClr val="111111"/>
                </a:solidFill>
                <a:latin typeface="Avenir Next LT Pro Light" panose="020B0304020202020204" pitchFamily="34" charset="0"/>
                <a:ea typeface="DejaVu Sans"/>
              </a:rPr>
              <a:t>dataset</a:t>
            </a:r>
            <a:r>
              <a:rPr lang="es-AR" sz="1800" b="0" strike="noStrike" spc="-1" dirty="0">
                <a:solidFill>
                  <a:srgbClr val="111111"/>
                </a:solidFill>
                <a:latin typeface="Avenir Next LT Pro Light" panose="020B0304020202020204" pitchFamily="34" charset="0"/>
                <a:ea typeface="DejaVu Sans"/>
              </a:rPr>
              <a:t> balanceado 50-50 de 326 </a:t>
            </a:r>
            <a:r>
              <a:rPr lang="es-AR" sz="1800" b="0" strike="noStrike" spc="-1" dirty="0" err="1">
                <a:solidFill>
                  <a:srgbClr val="111111"/>
                </a:solidFill>
                <a:latin typeface="Avenir Next LT Pro Light" panose="020B0304020202020204" pitchFamily="34" charset="0"/>
                <a:ea typeface="DejaVu Sans"/>
              </a:rPr>
              <a:t>samples</a:t>
            </a:r>
            <a:r>
              <a:rPr lang="es-AR" sz="1800" b="0" strike="noStrike" spc="-1" dirty="0">
                <a:solidFill>
                  <a:srgbClr val="111111"/>
                </a:solidFill>
                <a:latin typeface="Avenir Next LT Pro Light" panose="020B0304020202020204" pitchFamily="34" charset="0"/>
                <a:ea typeface="DejaVu Sans"/>
              </a:rPr>
              <a:t>.</a:t>
            </a:r>
            <a:endParaRPr lang="es-AR" spc="-1" dirty="0">
              <a:latin typeface="Avenir Next LT Pro Light" panose="020B0304020202020204" pitchFamily="34" charset="0"/>
              <a:ea typeface="DejaVu San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A196A6B-0411-4B5E-9A7F-89EEF76F0B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436" t="24808" r="4299" b="22426"/>
          <a:stretch/>
        </p:blipFill>
        <p:spPr>
          <a:xfrm>
            <a:off x="213064" y="4685622"/>
            <a:ext cx="5202315" cy="20791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FB4D647-F308-4296-AA4E-BE9AF73557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474" t="18511" r="4181" b="28932"/>
          <a:stretch/>
        </p:blipFill>
        <p:spPr>
          <a:xfrm>
            <a:off x="6924583" y="4758431"/>
            <a:ext cx="5067863" cy="2015233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D13F0179-ECC8-4CB1-9F95-7400E90D451A}"/>
              </a:ext>
            </a:extLst>
          </p:cNvPr>
          <p:cNvSpPr/>
          <p:nvPr/>
        </p:nvSpPr>
        <p:spPr>
          <a:xfrm>
            <a:off x="5752731" y="5459767"/>
            <a:ext cx="1020932" cy="585927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Picture 108"/>
          <p:cNvPicPr/>
          <p:nvPr/>
        </p:nvPicPr>
        <p:blipFill rotWithShape="1">
          <a:blip r:embed="rId2"/>
          <a:srcRect l="50622"/>
          <a:stretch/>
        </p:blipFill>
        <p:spPr>
          <a:xfrm>
            <a:off x="8815526" y="4270160"/>
            <a:ext cx="3178206" cy="2499064"/>
          </a:xfrm>
          <a:prstGeom prst="rect">
            <a:avLst/>
          </a:prstGeom>
          <a:ln>
            <a:noFill/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000067F-5610-4EDE-9BD6-C47294D19CA9}"/>
              </a:ext>
            </a:extLst>
          </p:cNvPr>
          <p:cNvSpPr/>
          <p:nvPr/>
        </p:nvSpPr>
        <p:spPr>
          <a:xfrm>
            <a:off x="0" y="754602"/>
            <a:ext cx="12193588" cy="88776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04" name="CustomShape 2"/>
          <p:cNvSpPr/>
          <p:nvPr/>
        </p:nvSpPr>
        <p:spPr>
          <a:xfrm>
            <a:off x="1467751" y="1925407"/>
            <a:ext cx="1800000" cy="288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s-AR" sz="2000" strike="noStrike" spc="-1" dirty="0" err="1">
                <a:latin typeface="Avenir Next LT Pro Light" panose="020B0304020202020204" pitchFamily="34" charset="0"/>
                <a:ea typeface="DejaVu Sans"/>
              </a:rPr>
              <a:t>Perceptron</a:t>
            </a:r>
            <a:r>
              <a:rPr lang="es-AR" sz="2000" strike="noStrike" spc="-1" dirty="0">
                <a:latin typeface="Avenir Next LT Pro Light" panose="020B0304020202020204" pitchFamily="34" charset="0"/>
                <a:ea typeface="DejaVu Sans"/>
              </a:rPr>
              <a:t>  </a:t>
            </a:r>
            <a:endParaRPr lang="es-AR" sz="2000" strike="noStrike" spc="-1" dirty="0">
              <a:latin typeface="Avenir Next LT Pro Light" panose="020B0304020202020204" pitchFamily="34" charset="0"/>
            </a:endParaRPr>
          </a:p>
          <a:p>
            <a:pPr>
              <a:lnSpc>
                <a:spcPct val="100000"/>
              </a:lnSpc>
            </a:pPr>
            <a:endParaRPr lang="es-AR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s-AR" sz="1800" b="0" strike="noStrike" spc="-1" dirty="0">
              <a:latin typeface="Arial"/>
            </a:endParaRPr>
          </a:p>
        </p:txBody>
      </p:sp>
      <p:pic>
        <p:nvPicPr>
          <p:cNvPr id="105" name="Picture 104"/>
          <p:cNvPicPr/>
          <p:nvPr/>
        </p:nvPicPr>
        <p:blipFill>
          <a:blip r:embed="rId3"/>
          <a:stretch/>
        </p:blipFill>
        <p:spPr>
          <a:xfrm>
            <a:off x="0" y="2429406"/>
            <a:ext cx="4625266" cy="2071573"/>
          </a:xfrm>
          <a:prstGeom prst="rect">
            <a:avLst/>
          </a:prstGeom>
          <a:ln>
            <a:noFill/>
          </a:ln>
        </p:spPr>
      </p:pic>
      <p:pic>
        <p:nvPicPr>
          <p:cNvPr id="106" name="Picture 105"/>
          <p:cNvPicPr/>
          <p:nvPr/>
        </p:nvPicPr>
        <p:blipFill>
          <a:blip r:embed="rId4"/>
          <a:stretch/>
        </p:blipFill>
        <p:spPr>
          <a:xfrm>
            <a:off x="5397634" y="2037811"/>
            <a:ext cx="2920743" cy="2338881"/>
          </a:xfrm>
          <a:prstGeom prst="rect">
            <a:avLst/>
          </a:prstGeom>
          <a:ln>
            <a:noFill/>
          </a:ln>
        </p:spPr>
      </p:pic>
      <p:sp>
        <p:nvSpPr>
          <p:cNvPr id="9" name="CustomShape 5">
            <a:extLst>
              <a:ext uri="{FF2B5EF4-FFF2-40B4-BE49-F238E27FC236}">
                <a16:creationId xmlns:a16="http://schemas.microsoft.com/office/drawing/2014/main" id="{F73BFE57-BAD8-416D-8E34-011A66A3793C}"/>
              </a:ext>
            </a:extLst>
          </p:cNvPr>
          <p:cNvSpPr/>
          <p:nvPr/>
        </p:nvSpPr>
        <p:spPr>
          <a:xfrm>
            <a:off x="200202" y="754603"/>
            <a:ext cx="11375280" cy="1113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s-AR" sz="1600" dirty="0">
                <a:latin typeface="Avenir Next LT Pro Light" panose="020B0304020202020204" pitchFamily="34" charset="0"/>
              </a:rPr>
              <a:t>Definimos la métrica a utilizar: </a:t>
            </a:r>
            <a:r>
              <a:rPr lang="es-AR" sz="1600" b="1" dirty="0">
                <a:latin typeface="Avenir Next LT Pro Light" panose="020B0304020202020204" pitchFamily="34" charset="0"/>
              </a:rPr>
              <a:t>RECALL</a:t>
            </a:r>
          </a:p>
          <a:p>
            <a:pPr>
              <a:lnSpc>
                <a:spcPct val="100000"/>
              </a:lnSpc>
            </a:pPr>
            <a:endParaRPr lang="es-AR" sz="1600" dirty="0">
              <a:latin typeface="Avenir Next LT Pro Light" panose="020B03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es-AR" sz="1600" dirty="0">
                <a:latin typeface="Avenir Next LT Pro Light" panose="020B0304020202020204" pitchFamily="34" charset="0"/>
              </a:rPr>
              <a:t>Queremos reducir los FN, es decir, pacientes que diríamos que NO tienen riesgo pero SI lo tienen en realidad.</a:t>
            </a:r>
          </a:p>
          <a:p>
            <a:pPr>
              <a:lnSpc>
                <a:spcPct val="100000"/>
              </a:lnSpc>
            </a:pPr>
            <a:endParaRPr lang="es-AR" sz="1800" b="0" strike="noStrike" spc="-1" dirty="0">
              <a:latin typeface="Arial"/>
            </a:endParaRPr>
          </a:p>
        </p:txBody>
      </p:sp>
      <p:sp>
        <p:nvSpPr>
          <p:cNvPr id="10" name="CustomShape 3">
            <a:extLst>
              <a:ext uri="{FF2B5EF4-FFF2-40B4-BE49-F238E27FC236}">
                <a16:creationId xmlns:a16="http://schemas.microsoft.com/office/drawing/2014/main" id="{FB74CB7A-FCE8-43B0-8FF7-B5533B0D3FAE}"/>
              </a:ext>
            </a:extLst>
          </p:cNvPr>
          <p:cNvSpPr/>
          <p:nvPr/>
        </p:nvSpPr>
        <p:spPr>
          <a:xfrm>
            <a:off x="3890693" y="142043"/>
            <a:ext cx="3625969" cy="46021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400" strike="noStrike" dirty="0">
                <a:latin typeface="Avenir Next LT Pro Light"/>
                <a:ea typeface="DejaVu Sans"/>
              </a:rPr>
              <a:t>BASELINE</a:t>
            </a:r>
            <a:endParaRPr lang="es-AR" sz="2400" strike="noStrike" dirty="0">
              <a:latin typeface="Arial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549DE5E-7675-47B0-819A-1FDD1B5B75B6}"/>
              </a:ext>
            </a:extLst>
          </p:cNvPr>
          <p:cNvPicPr/>
          <p:nvPr/>
        </p:nvPicPr>
        <p:blipFill>
          <a:blip r:embed="rId5"/>
          <a:stretch/>
        </p:blipFill>
        <p:spPr>
          <a:xfrm>
            <a:off x="3415648" y="4589754"/>
            <a:ext cx="4707419" cy="2268246"/>
          </a:xfrm>
          <a:prstGeom prst="rect">
            <a:avLst/>
          </a:prstGeom>
          <a:ln>
            <a:noFill/>
          </a:ln>
        </p:spPr>
      </p:pic>
      <p:cxnSp>
        <p:nvCxnSpPr>
          <p:cNvPr id="3" name="Connector: Curved 2">
            <a:extLst>
              <a:ext uri="{FF2B5EF4-FFF2-40B4-BE49-F238E27FC236}">
                <a16:creationId xmlns:a16="http://schemas.microsoft.com/office/drawing/2014/main" id="{A7E100C0-08B6-44FF-8F49-FE25B805CB36}"/>
              </a:ext>
            </a:extLst>
          </p:cNvPr>
          <p:cNvCxnSpPr>
            <a:cxnSpLocks/>
          </p:cNvCxnSpPr>
          <p:nvPr/>
        </p:nvCxnSpPr>
        <p:spPr>
          <a:xfrm rot="5400000">
            <a:off x="1701371" y="3908088"/>
            <a:ext cx="2464171" cy="12700"/>
          </a:xfrm>
          <a:prstGeom prst="curvedConnector3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CD4C257B-EA2B-4A31-9023-DA7C6DF85964}"/>
              </a:ext>
            </a:extLst>
          </p:cNvPr>
          <p:cNvSpPr txBox="1"/>
          <p:nvPr/>
        </p:nvSpPr>
        <p:spPr>
          <a:xfrm>
            <a:off x="727970" y="5211194"/>
            <a:ext cx="25212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1" dirty="0" err="1">
                <a:latin typeface="Avenir Next LT Pro Light" panose="020B0304020202020204" pitchFamily="34" charset="0"/>
              </a:rPr>
              <a:t>Observamos</a:t>
            </a:r>
            <a:r>
              <a:rPr lang="en-US" sz="1600" b="1" dirty="0">
                <a:latin typeface="Avenir Next LT Pro Light" panose="020B0304020202020204" pitchFamily="34" charset="0"/>
              </a:rPr>
              <a:t> que </a:t>
            </a:r>
            <a:r>
              <a:rPr lang="en-US" sz="1600" b="1" dirty="0" err="1">
                <a:latin typeface="Avenir Next LT Pro Light" panose="020B0304020202020204" pitchFamily="34" charset="0"/>
              </a:rPr>
              <a:t>el</a:t>
            </a:r>
            <a:r>
              <a:rPr lang="en-US" sz="1600" b="1" dirty="0">
                <a:latin typeface="Avenir Next LT Pro Light" panose="020B0304020202020204" pitchFamily="34" charset="0"/>
              </a:rPr>
              <a:t> score </a:t>
            </a:r>
            <a:r>
              <a:rPr lang="en-US" sz="1600" b="1" dirty="0" err="1">
                <a:latin typeface="Avenir Next LT Pro Light" panose="020B0304020202020204" pitchFamily="34" charset="0"/>
              </a:rPr>
              <a:t>tiene</a:t>
            </a:r>
            <a:r>
              <a:rPr lang="en-US" sz="1600" b="1" dirty="0">
                <a:latin typeface="Avenir Next LT Pro Light" panose="020B0304020202020204" pitchFamily="34" charset="0"/>
              </a:rPr>
              <a:t> </a:t>
            </a:r>
            <a:r>
              <a:rPr lang="en-US" sz="1600" b="1" dirty="0" err="1">
                <a:latin typeface="Avenir Next LT Pro Light" panose="020B0304020202020204" pitchFamily="34" charset="0"/>
              </a:rPr>
              <a:t>muy</a:t>
            </a:r>
            <a:r>
              <a:rPr lang="en-US" sz="1600" b="1" dirty="0">
                <a:latin typeface="Avenir Next LT Pro Light" panose="020B0304020202020204" pitchFamily="34" charset="0"/>
              </a:rPr>
              <a:t> </a:t>
            </a:r>
            <a:r>
              <a:rPr lang="en-US" sz="1600" b="1" dirty="0" err="1">
                <a:latin typeface="Avenir Next LT Pro Light" panose="020B0304020202020204" pitchFamily="34" charset="0"/>
              </a:rPr>
              <a:t>alta</a:t>
            </a:r>
            <a:r>
              <a:rPr lang="en-US" sz="1600" b="1" dirty="0">
                <a:latin typeface="Avenir Next LT Pro Light" panose="020B0304020202020204" pitchFamily="34" charset="0"/>
              </a:rPr>
              <a:t> </a:t>
            </a:r>
            <a:r>
              <a:rPr lang="en-US" sz="1600" b="1" dirty="0" err="1">
                <a:latin typeface="Avenir Next LT Pro Light" panose="020B0304020202020204" pitchFamily="34" charset="0"/>
              </a:rPr>
              <a:t>desviación</a:t>
            </a:r>
            <a:endParaRPr lang="es-AR" sz="1600" b="1" dirty="0">
              <a:latin typeface="Avenir Next LT Pro Light" panose="020B0304020202020204" pitchFamily="34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4C43AFC-C1D9-43F1-B685-C3FF070C7458}"/>
              </a:ext>
            </a:extLst>
          </p:cNvPr>
          <p:cNvPicPr/>
          <p:nvPr/>
        </p:nvPicPr>
        <p:blipFill rotWithShape="1">
          <a:blip r:embed="rId2"/>
          <a:srcRect r="52212"/>
          <a:stretch/>
        </p:blipFill>
        <p:spPr>
          <a:xfrm>
            <a:off x="8866585" y="1873188"/>
            <a:ext cx="3016284" cy="2394012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0151D68C-3AE9-4047-B186-76F45E93B9DC}"/>
              </a:ext>
            </a:extLst>
          </p:cNvPr>
          <p:cNvSpPr/>
          <p:nvPr/>
        </p:nvSpPr>
        <p:spPr>
          <a:xfrm>
            <a:off x="1" y="0"/>
            <a:ext cx="12193588" cy="174002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10" name="CustomShape 1"/>
          <p:cNvSpPr/>
          <p:nvPr/>
        </p:nvSpPr>
        <p:spPr>
          <a:xfrm>
            <a:off x="2736279" y="267767"/>
            <a:ext cx="2102050" cy="127694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s-AR" dirty="0" err="1">
                <a:latin typeface="Avenir Next LT Pro Light" panose="020B0304020202020204" pitchFamily="34" charset="0"/>
              </a:rPr>
              <a:t>max_iter</a:t>
            </a:r>
            <a:r>
              <a:rPr lang="es-AR" dirty="0">
                <a:latin typeface="Avenir Next LT Pro Light" panose="020B0304020202020204" pitchFamily="34" charset="0"/>
              </a:rPr>
              <a:t> = 40000</a:t>
            </a:r>
          </a:p>
          <a:p>
            <a:pPr>
              <a:lnSpc>
                <a:spcPct val="100000"/>
              </a:lnSpc>
            </a:pPr>
            <a:r>
              <a:rPr lang="es-AR" dirty="0" err="1">
                <a:latin typeface="Avenir Next LT Pro Light" panose="020B0304020202020204" pitchFamily="34" charset="0"/>
              </a:rPr>
              <a:t>Penalty</a:t>
            </a:r>
            <a:r>
              <a:rPr lang="es-AR" dirty="0">
                <a:latin typeface="Avenir Next LT Pro Light" panose="020B0304020202020204" pitchFamily="34" charset="0"/>
              </a:rPr>
              <a:t> = "l2"</a:t>
            </a:r>
          </a:p>
          <a:p>
            <a:pPr>
              <a:lnSpc>
                <a:spcPct val="100000"/>
              </a:lnSpc>
            </a:pPr>
            <a:r>
              <a:rPr lang="es-AR" dirty="0">
                <a:latin typeface="Avenir Next LT Pro Light" panose="020B0304020202020204" pitchFamily="34" charset="0"/>
              </a:rPr>
              <a:t>Alpha = 1e-3 </a:t>
            </a:r>
          </a:p>
          <a:p>
            <a:pPr>
              <a:lnSpc>
                <a:spcPct val="100000"/>
              </a:lnSpc>
            </a:pPr>
            <a:r>
              <a:rPr lang="es-AR" dirty="0">
                <a:latin typeface="Avenir Next LT Pro Light" panose="020B0304020202020204" pitchFamily="34" charset="0"/>
              </a:rPr>
              <a:t>Eta0 = 0.04 </a:t>
            </a:r>
          </a:p>
        </p:txBody>
      </p:sp>
      <p:sp>
        <p:nvSpPr>
          <p:cNvPr id="111" name="TextShape 2"/>
          <p:cNvSpPr txBox="1"/>
          <p:nvPr/>
        </p:nvSpPr>
        <p:spPr>
          <a:xfrm>
            <a:off x="242143" y="573592"/>
            <a:ext cx="2110440" cy="695915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s-AR" sz="2000" b="1" strike="noStrike" spc="-1" dirty="0" err="1">
                <a:latin typeface="Avenir Next LT Pro Light" panose="020B0304020202020204" pitchFamily="34" charset="0"/>
                <a:ea typeface="DejaVu Sans"/>
              </a:rPr>
              <a:t>Perceptron</a:t>
            </a:r>
            <a:endParaRPr lang="es-AR" sz="2000" b="1" spc="-1" dirty="0">
              <a:latin typeface="Avenir Next LT Pro Light" panose="020B0304020202020204" pitchFamily="34" charset="0"/>
              <a:ea typeface="DejaVu Sans"/>
            </a:endParaRPr>
          </a:p>
          <a:p>
            <a:r>
              <a:rPr lang="es-AR" sz="2000" b="1" strike="noStrike" spc="-1" dirty="0">
                <a:latin typeface="Avenir Next LT Pro Light" panose="020B0304020202020204" pitchFamily="34" charset="0"/>
              </a:rPr>
              <a:t>Optimizado</a:t>
            </a:r>
          </a:p>
        </p:txBody>
      </p:sp>
      <p:pic>
        <p:nvPicPr>
          <p:cNvPr id="112" name="Picture 111"/>
          <p:cNvPicPr/>
          <p:nvPr/>
        </p:nvPicPr>
        <p:blipFill>
          <a:blip r:embed="rId2"/>
          <a:stretch/>
        </p:blipFill>
        <p:spPr>
          <a:xfrm>
            <a:off x="0" y="1741980"/>
            <a:ext cx="4474346" cy="1968885"/>
          </a:xfrm>
          <a:prstGeom prst="rect">
            <a:avLst/>
          </a:prstGeom>
          <a:ln>
            <a:noFill/>
          </a:ln>
        </p:spPr>
      </p:pic>
      <p:pic>
        <p:nvPicPr>
          <p:cNvPr id="113" name="Picture 112"/>
          <p:cNvPicPr/>
          <p:nvPr/>
        </p:nvPicPr>
        <p:blipFill>
          <a:blip r:embed="rId3"/>
          <a:stretch/>
        </p:blipFill>
        <p:spPr>
          <a:xfrm>
            <a:off x="4678205" y="1802167"/>
            <a:ext cx="2779037" cy="2344767"/>
          </a:xfrm>
          <a:prstGeom prst="rect">
            <a:avLst/>
          </a:prstGeom>
          <a:ln>
            <a:noFill/>
          </a:ln>
        </p:spPr>
      </p:pic>
      <p:pic>
        <p:nvPicPr>
          <p:cNvPr id="115" name="Picture 114"/>
          <p:cNvPicPr/>
          <p:nvPr/>
        </p:nvPicPr>
        <p:blipFill>
          <a:blip r:embed="rId4"/>
          <a:stretch/>
        </p:blipFill>
        <p:spPr>
          <a:xfrm>
            <a:off x="109468" y="4243526"/>
            <a:ext cx="4888660" cy="2464567"/>
          </a:xfrm>
          <a:prstGeom prst="rect">
            <a:avLst/>
          </a:prstGeom>
          <a:ln>
            <a:noFill/>
          </a:ln>
        </p:spPr>
      </p:pic>
      <p:pic>
        <p:nvPicPr>
          <p:cNvPr id="117" name="Picture 116"/>
          <p:cNvPicPr/>
          <p:nvPr/>
        </p:nvPicPr>
        <p:blipFill>
          <a:blip r:embed="rId5"/>
          <a:stretch/>
        </p:blipFill>
        <p:spPr>
          <a:xfrm>
            <a:off x="5169974" y="4279037"/>
            <a:ext cx="6370996" cy="2578963"/>
          </a:xfrm>
          <a:prstGeom prst="rect">
            <a:avLst/>
          </a:prstGeom>
          <a:ln>
            <a:noFill/>
          </a:ln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5B7D9DAD-A516-485D-A82A-8AD3FB28BAB6}"/>
              </a:ext>
            </a:extLst>
          </p:cNvPr>
          <p:cNvSpPr/>
          <p:nvPr/>
        </p:nvSpPr>
        <p:spPr>
          <a:xfrm rot="10800000">
            <a:off x="4758432" y="692458"/>
            <a:ext cx="1020932" cy="585927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2" name="CustomShape 1">
            <a:extLst>
              <a:ext uri="{FF2B5EF4-FFF2-40B4-BE49-F238E27FC236}">
                <a16:creationId xmlns:a16="http://schemas.microsoft.com/office/drawing/2014/main" id="{645414C7-C44F-4760-B060-8278467C43D4}"/>
              </a:ext>
            </a:extLst>
          </p:cNvPr>
          <p:cNvSpPr/>
          <p:nvPr/>
        </p:nvSpPr>
        <p:spPr>
          <a:xfrm>
            <a:off x="6045695" y="473434"/>
            <a:ext cx="5619564" cy="127694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s-AR" dirty="0">
                <a:latin typeface="Avenir Next LT Pro Light" panose="020B0304020202020204" pitchFamily="34" charset="0"/>
              </a:rPr>
              <a:t>Para optimizar utilizamos “</a:t>
            </a:r>
            <a:r>
              <a:rPr lang="es-AR" dirty="0" err="1">
                <a:latin typeface="Avenir Next LT Pro Light" panose="020B0304020202020204" pitchFamily="34" charset="0"/>
              </a:rPr>
              <a:t>GridSearchCV</a:t>
            </a:r>
            <a:r>
              <a:rPr lang="es-AR" dirty="0">
                <a:latin typeface="Avenir Next LT Pro Light" panose="020B0304020202020204" pitchFamily="34" charset="0"/>
              </a:rPr>
              <a:t>” para un trazo grueso y “</a:t>
            </a:r>
            <a:r>
              <a:rPr lang="es-AR" dirty="0" err="1">
                <a:latin typeface="Avenir Next LT Pro Light" panose="020B0304020202020204" pitchFamily="34" charset="0"/>
              </a:rPr>
              <a:t>validation_curve</a:t>
            </a:r>
            <a:r>
              <a:rPr lang="es-AR" dirty="0">
                <a:latin typeface="Avenir Next LT Pro Light" panose="020B0304020202020204" pitchFamily="34" charset="0"/>
              </a:rPr>
              <a:t>” para ajustes finos, ambos del paquete de </a:t>
            </a:r>
            <a:r>
              <a:rPr lang="es-AR" dirty="0" err="1">
                <a:latin typeface="Avenir Next LT Pro Light" panose="020B0304020202020204" pitchFamily="34" charset="0"/>
              </a:rPr>
              <a:t>sklearn.model_selection</a:t>
            </a:r>
            <a:endParaRPr lang="es-AR" dirty="0">
              <a:latin typeface="Avenir Next LT Pro Light" panose="020B03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FBEBF55-38CA-42BC-B51C-C6B19BC03CB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1401" t="44530" r="49400" b="28803"/>
          <a:stretch/>
        </p:blipFill>
        <p:spPr>
          <a:xfrm>
            <a:off x="7896837" y="1882066"/>
            <a:ext cx="4112948" cy="211288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981E5E0-088C-42E2-8873-99304C374143}"/>
              </a:ext>
            </a:extLst>
          </p:cNvPr>
          <p:cNvSpPr/>
          <p:nvPr/>
        </p:nvSpPr>
        <p:spPr>
          <a:xfrm>
            <a:off x="1" y="1"/>
            <a:ext cx="12193587" cy="102981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18" name="CustomShape 1"/>
          <p:cNvSpPr/>
          <p:nvPr/>
        </p:nvSpPr>
        <p:spPr>
          <a:xfrm>
            <a:off x="182410" y="215022"/>
            <a:ext cx="3963461" cy="70825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s-AR" sz="2800" b="1" dirty="0" err="1">
                <a:latin typeface="Avenir Next LT Pro Light" panose="020B0304020202020204" pitchFamily="34" charset="0"/>
              </a:rPr>
              <a:t>Logistic</a:t>
            </a:r>
            <a:r>
              <a:rPr lang="es-AR" sz="2800" b="1" dirty="0">
                <a:latin typeface="Avenir Next LT Pro Light" panose="020B0304020202020204" pitchFamily="34" charset="0"/>
              </a:rPr>
              <a:t> </a:t>
            </a:r>
            <a:r>
              <a:rPr lang="es-AR" sz="2800" b="1" dirty="0" err="1">
                <a:latin typeface="Avenir Next LT Pro Light" panose="020B0304020202020204" pitchFamily="34" charset="0"/>
              </a:rPr>
              <a:t>Regression</a:t>
            </a:r>
            <a:endParaRPr lang="es-AR" sz="2800" b="1" dirty="0">
              <a:latin typeface="Avenir Next LT Pro Light" panose="020B0304020202020204" pitchFamily="34" charset="0"/>
            </a:endParaRPr>
          </a:p>
          <a:p>
            <a:pPr>
              <a:lnSpc>
                <a:spcPct val="100000"/>
              </a:lnSpc>
            </a:pPr>
            <a:br>
              <a:rPr dirty="0"/>
            </a:br>
            <a:endParaRPr lang="es-AR" sz="1800" b="0" strike="noStrike" spc="-1" dirty="0">
              <a:latin typeface="Arial"/>
            </a:endParaRPr>
          </a:p>
        </p:txBody>
      </p:sp>
      <p:pic>
        <p:nvPicPr>
          <p:cNvPr id="119" name="Picture 118"/>
          <p:cNvPicPr/>
          <p:nvPr/>
        </p:nvPicPr>
        <p:blipFill>
          <a:blip r:embed="rId2"/>
          <a:stretch/>
        </p:blipFill>
        <p:spPr>
          <a:xfrm>
            <a:off x="-1" y="1020932"/>
            <a:ext cx="4643021" cy="2298329"/>
          </a:xfrm>
          <a:prstGeom prst="rect">
            <a:avLst/>
          </a:prstGeom>
          <a:ln>
            <a:noFill/>
          </a:ln>
        </p:spPr>
      </p:pic>
      <p:pic>
        <p:nvPicPr>
          <p:cNvPr id="120" name="Picture 119"/>
          <p:cNvPicPr/>
          <p:nvPr/>
        </p:nvPicPr>
        <p:blipFill>
          <a:blip r:embed="rId3"/>
          <a:stretch/>
        </p:blipFill>
        <p:spPr>
          <a:xfrm>
            <a:off x="5234309" y="1269437"/>
            <a:ext cx="2635920" cy="2189520"/>
          </a:xfrm>
          <a:prstGeom prst="rect">
            <a:avLst/>
          </a:prstGeom>
          <a:ln>
            <a:noFill/>
          </a:ln>
        </p:spPr>
      </p:pic>
      <p:pic>
        <p:nvPicPr>
          <p:cNvPr id="122" name="Picture 121"/>
          <p:cNvPicPr/>
          <p:nvPr/>
        </p:nvPicPr>
        <p:blipFill>
          <a:blip r:embed="rId4"/>
          <a:stretch/>
        </p:blipFill>
        <p:spPr>
          <a:xfrm>
            <a:off x="153856" y="3764133"/>
            <a:ext cx="4897538" cy="2802687"/>
          </a:xfrm>
          <a:prstGeom prst="rect">
            <a:avLst/>
          </a:prstGeom>
          <a:ln>
            <a:noFill/>
          </a:ln>
        </p:spPr>
      </p:pic>
      <p:pic>
        <p:nvPicPr>
          <p:cNvPr id="123" name="Picture 122"/>
          <p:cNvPicPr/>
          <p:nvPr/>
        </p:nvPicPr>
        <p:blipFill>
          <a:blip r:embed="rId5"/>
          <a:stretch/>
        </p:blipFill>
        <p:spPr>
          <a:xfrm>
            <a:off x="5184063" y="3745223"/>
            <a:ext cx="6876360" cy="3024000"/>
          </a:xfrm>
          <a:prstGeom prst="rect">
            <a:avLst/>
          </a:prstGeom>
          <a:ln>
            <a:noFill/>
          </a:ln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548743A6-EA3E-4D12-BE01-E35DD96871A4}"/>
              </a:ext>
            </a:extLst>
          </p:cNvPr>
          <p:cNvSpPr/>
          <p:nvPr/>
        </p:nvSpPr>
        <p:spPr>
          <a:xfrm rot="17748583">
            <a:off x="1955562" y="5167201"/>
            <a:ext cx="659337" cy="291000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0" name="CustomShape 1">
            <a:extLst>
              <a:ext uri="{FF2B5EF4-FFF2-40B4-BE49-F238E27FC236}">
                <a16:creationId xmlns:a16="http://schemas.microsoft.com/office/drawing/2014/main" id="{8A55E1F9-5F86-4EFB-AC23-09F3364C2367}"/>
              </a:ext>
            </a:extLst>
          </p:cNvPr>
          <p:cNvSpPr/>
          <p:nvPr/>
        </p:nvSpPr>
        <p:spPr>
          <a:xfrm>
            <a:off x="583385" y="5685145"/>
            <a:ext cx="3526975" cy="48483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s-AR" sz="2000" dirty="0">
                <a:latin typeface="Avenir Next LT Pro Light" panose="020B0304020202020204" pitchFamily="34" charset="0"/>
              </a:rPr>
              <a:t>Media de </a:t>
            </a:r>
            <a:r>
              <a:rPr lang="es-AR" sz="2000" dirty="0" err="1">
                <a:latin typeface="Avenir Next LT Pro Light" panose="020B0304020202020204" pitchFamily="34" charset="0"/>
              </a:rPr>
              <a:t>scoring</a:t>
            </a:r>
            <a:r>
              <a:rPr lang="es-AR" sz="2000" dirty="0">
                <a:latin typeface="Avenir Next LT Pro Light" panose="020B0304020202020204" pitchFamily="34" charset="0"/>
              </a:rPr>
              <a:t> estable</a:t>
            </a:r>
          </a:p>
          <a:p>
            <a:pPr>
              <a:lnSpc>
                <a:spcPct val="100000"/>
              </a:lnSpc>
            </a:pPr>
            <a:br>
              <a:rPr dirty="0"/>
            </a:br>
            <a:endParaRPr lang="es-AR" sz="1800" b="0" strike="noStrike" spc="-1" dirty="0">
              <a:latin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F13540-9188-4F4B-B15B-B9E24131514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1328" t="33786" r="49547" b="39806"/>
          <a:stretch/>
        </p:blipFill>
        <p:spPr>
          <a:xfrm>
            <a:off x="8096432" y="1402672"/>
            <a:ext cx="3986077" cy="203298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36576C4-3713-4E43-ACEE-854811D74AE6}"/>
              </a:ext>
            </a:extLst>
          </p:cNvPr>
          <p:cNvSpPr/>
          <p:nvPr/>
        </p:nvSpPr>
        <p:spPr>
          <a:xfrm>
            <a:off x="0" y="0"/>
            <a:ext cx="12193587" cy="102981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24" name="CustomShape 1"/>
          <p:cNvSpPr/>
          <p:nvPr/>
        </p:nvSpPr>
        <p:spPr>
          <a:xfrm>
            <a:off x="284320" y="179687"/>
            <a:ext cx="1761764" cy="67274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s-AR" sz="3200" b="1" dirty="0">
                <a:latin typeface="Avenir Next LT Pro Light" panose="020B0304020202020204" pitchFamily="34" charset="0"/>
              </a:rPr>
              <a:t>SVC</a:t>
            </a:r>
            <a:endParaRPr lang="es-AR" sz="1400" b="1" strike="noStrike" spc="-1" dirty="0">
              <a:latin typeface="Arial"/>
            </a:endParaRPr>
          </a:p>
        </p:txBody>
      </p:sp>
      <p:pic>
        <p:nvPicPr>
          <p:cNvPr id="125" name="Picture 124"/>
          <p:cNvPicPr/>
          <p:nvPr/>
        </p:nvPicPr>
        <p:blipFill>
          <a:blip r:embed="rId2"/>
          <a:stretch/>
        </p:blipFill>
        <p:spPr>
          <a:xfrm>
            <a:off x="0" y="3711768"/>
            <a:ext cx="4572000" cy="2413825"/>
          </a:xfrm>
          <a:prstGeom prst="rect">
            <a:avLst/>
          </a:prstGeom>
          <a:ln>
            <a:noFill/>
          </a:ln>
        </p:spPr>
      </p:pic>
      <p:pic>
        <p:nvPicPr>
          <p:cNvPr id="126" name="Picture 125"/>
          <p:cNvPicPr/>
          <p:nvPr/>
        </p:nvPicPr>
        <p:blipFill>
          <a:blip r:embed="rId3"/>
          <a:stretch/>
        </p:blipFill>
        <p:spPr>
          <a:xfrm>
            <a:off x="0" y="1025824"/>
            <a:ext cx="4296792" cy="2045849"/>
          </a:xfrm>
          <a:prstGeom prst="rect">
            <a:avLst/>
          </a:prstGeom>
          <a:ln>
            <a:noFill/>
          </a:ln>
        </p:spPr>
      </p:pic>
      <p:pic>
        <p:nvPicPr>
          <p:cNvPr id="128" name="Picture 127"/>
          <p:cNvPicPr/>
          <p:nvPr/>
        </p:nvPicPr>
        <p:blipFill>
          <a:blip r:embed="rId4"/>
          <a:stretch/>
        </p:blipFill>
        <p:spPr>
          <a:xfrm>
            <a:off x="4795919" y="1225119"/>
            <a:ext cx="2829999" cy="2293004"/>
          </a:xfrm>
          <a:prstGeom prst="rect">
            <a:avLst/>
          </a:prstGeom>
          <a:ln>
            <a:noFill/>
          </a:ln>
        </p:spPr>
      </p:pic>
      <p:pic>
        <p:nvPicPr>
          <p:cNvPr id="129" name="Picture 128"/>
          <p:cNvPicPr/>
          <p:nvPr/>
        </p:nvPicPr>
        <p:blipFill>
          <a:blip r:embed="rId5"/>
          <a:stretch/>
        </p:blipFill>
        <p:spPr>
          <a:xfrm>
            <a:off x="4592202" y="3575569"/>
            <a:ext cx="7441920" cy="3128400"/>
          </a:xfrm>
          <a:prstGeom prst="rect">
            <a:avLst/>
          </a:prstGeom>
          <a:ln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9CDD2D1-2C30-4ABB-8C11-1E93B3427911}"/>
              </a:ext>
            </a:extLst>
          </p:cNvPr>
          <p:cNvSpPr txBox="1"/>
          <p:nvPr/>
        </p:nvSpPr>
        <p:spPr>
          <a:xfrm>
            <a:off x="1708530" y="76062"/>
            <a:ext cx="230149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s-AR" dirty="0" err="1">
                <a:latin typeface="Avenir Next LT Pro Light" panose="020B0304020202020204" pitchFamily="34" charset="0"/>
              </a:rPr>
              <a:t>Kernel</a:t>
            </a:r>
            <a:r>
              <a:rPr lang="es-AR" dirty="0">
                <a:latin typeface="Avenir Next LT Pro Light" panose="020B0304020202020204" pitchFamily="34" charset="0"/>
              </a:rPr>
              <a:t> = </a:t>
            </a:r>
            <a:r>
              <a:rPr lang="es-AR" dirty="0" err="1">
                <a:latin typeface="Avenir Next LT Pro Light" panose="020B0304020202020204" pitchFamily="34" charset="0"/>
              </a:rPr>
              <a:t>rbf</a:t>
            </a:r>
            <a:endParaRPr lang="es-AR" dirty="0">
              <a:latin typeface="Avenir Next LT Pro Light" panose="020B03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es-AR" dirty="0">
                <a:latin typeface="Avenir Next LT Pro Light" panose="020B0304020202020204" pitchFamily="34" charset="0"/>
              </a:rPr>
              <a:t>Gamma = 1.17</a:t>
            </a:r>
          </a:p>
          <a:p>
            <a:r>
              <a:rPr lang="es-AR" dirty="0">
                <a:latin typeface="Avenir Next LT Pro Light" panose="020B0304020202020204" pitchFamily="34" charset="0"/>
              </a:rPr>
              <a:t>C = 0.15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FBA0305F-7D16-457F-BD3A-0F9E11F78F6A}"/>
              </a:ext>
            </a:extLst>
          </p:cNvPr>
          <p:cNvSpPr/>
          <p:nvPr/>
        </p:nvSpPr>
        <p:spPr>
          <a:xfrm rot="17748583">
            <a:off x="1902297" y="4616785"/>
            <a:ext cx="659337" cy="291000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2" name="CustomShape 1">
            <a:extLst>
              <a:ext uri="{FF2B5EF4-FFF2-40B4-BE49-F238E27FC236}">
                <a16:creationId xmlns:a16="http://schemas.microsoft.com/office/drawing/2014/main" id="{4879273B-A82A-49D6-85BD-365233827BE8}"/>
              </a:ext>
            </a:extLst>
          </p:cNvPr>
          <p:cNvSpPr/>
          <p:nvPr/>
        </p:nvSpPr>
        <p:spPr>
          <a:xfrm>
            <a:off x="530120" y="5134729"/>
            <a:ext cx="3526975" cy="48483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s-AR" sz="2000" dirty="0">
                <a:latin typeface="Avenir Next LT Pro Light" panose="020B0304020202020204" pitchFamily="34" charset="0"/>
              </a:rPr>
              <a:t>Varianza acotada</a:t>
            </a:r>
          </a:p>
          <a:p>
            <a:pPr>
              <a:lnSpc>
                <a:spcPct val="100000"/>
              </a:lnSpc>
            </a:pPr>
            <a:br>
              <a:rPr dirty="0"/>
            </a:br>
            <a:endParaRPr lang="es-AR" sz="1800" b="0" strike="noStrike" spc="-1" dirty="0">
              <a:latin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86ADA18-6D09-41AF-953D-3B43BFB7B7C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1482" t="44790" r="49958" b="28155"/>
          <a:stretch/>
        </p:blipFill>
        <p:spPr>
          <a:xfrm>
            <a:off x="7989904" y="1322775"/>
            <a:ext cx="3915051" cy="208625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1518</TotalTime>
  <Words>1058</Words>
  <Application>Microsoft Office PowerPoint</Application>
  <PresentationFormat>Custom</PresentationFormat>
  <Paragraphs>125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-apple-system</vt:lpstr>
      <vt:lpstr>Arial</vt:lpstr>
      <vt:lpstr>Avenir Next LT Pro Light</vt:lpstr>
      <vt:lpstr>Consolas</vt:lpstr>
      <vt:lpstr>DejaVu Serif</vt:lpstr>
      <vt:lpstr>Symbol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COGNITO</dc:title>
  <dc:subject/>
  <dc:creator>Pier</dc:creator>
  <dc:description/>
  <cp:lastModifiedBy>Martin Esteban Pierangeli</cp:lastModifiedBy>
  <cp:revision>94</cp:revision>
  <dcterms:created xsi:type="dcterms:W3CDTF">2021-09-02T01:38:18Z</dcterms:created>
  <dcterms:modified xsi:type="dcterms:W3CDTF">2021-11-16T18:40:27Z</dcterms:modified>
  <dc:language>es-AR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Widescreen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6</vt:i4>
  </property>
</Properties>
</file>